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txt" ContentType="text/plain"/>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embeddedFontLst>
    <p:embeddedFont>
      <p:font typeface="Broksoft Geist 400"/>
      <p:regular r:id="rId201314"/>
    </p:embeddedFont>
    <p:embeddedFont>
      <p:font typeface="Broksoft Geist 550"/>
      <p:regular r:id="rId201315"/>
    </p:embeddedFont>
    <p:embeddedFont>
      <p:font typeface="Broksoft Geist 650"/>
      <p:regular r:id="rId20131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s>
</file>

<file path=ppt/fonts/OFL.txt>Copyright 2024 The Geist Project Authors (https://github.com/vercel/geist-font) Geist-Italic[wght].ttf: Copyright 2024 The Geist Project Authors (https://github.com/vercel/geist-font)

This Font Software is licensed under the SIL Open Font License, Version 1.1.
This license is copied below, and is also available with a FAQ at:
http://scripts.sil.org/OFL


-----------------------------------------------------------
SIL OPEN FONT LICENSE Version 1.1 - 26 February 2007
-----------------------------------------------------------

PREAMBLE
The goals of the Open Font License (OFL) are to stimulate worldwide
development of collaborative font projects, to support the font creation
efforts of academic and linguistic communities, and to provide a free and
open framework in which fonts may be shared and improved in partnership
with others.

The OFL allows the licensed fonts to be used, studied, modified and
redistributed freely as long as they are not sold by themselves. The
fonts, including any derivative works, can be bundled, embedded,
redistributed and/or sold with any software provided that any reserved
names are not used by derivative works. The fonts and derivatives,
however, cannot be released under any other type of license. The
requirement for fonts to remain under this license does not apply
to any document created using the fonts or their derivatives.

DEFINITIONS
"Font Software" refers to the set of files released by the Copyright
Holder(s) under this license and clearly marked as such. This may
include source files, build scripts and documentation.

"Reserved Font Name" refers to any names specified as such after the
copyright statement(s).

"Original Version" refers to the collection of Font Software components as
distributed by the Copyright Holder(s).

"Modified Version" refers to any derivative made by adding to, deleting,
or substituting -- in part or in whole -- any of the components of the
Original Version, by changing formats or by porting the Font Software to a
new environment.

"Author" refers to any designer, engineer, programmer, technical
writer or other person who contributed to the Font Software.

PERMISSION & CONDITIONS
Permission is hereby granted, free of charge, to any person obtaining
a copy of the Font Software, to use, study, copy, merge, embed, modify,
redistribute, and sell modified and unmodified copies of the Font
Software, subject to the following conditions:

1) Neither the Font Software nor any of its individual components,
in Original or Modified Versions, may be sold by itself.

2) Original or Modified Versions of the Font Software may be bundled,
redistributed and/or sold with any software, provided that each copy
contains the above copyright notice and this license. These can be
included either as stand-alone text files, human-readable headers or
in the appropriate machine-readable metadata fields within text or
binary files as long as those fields can be easily viewed by the user.

3) No Modified Version of the Font Software may use the Reserved Font
Name(s) unless explicit written permission is granted by the corresponding
Copyright Holder. This restriction only applies to the primary font name as
presented to the users.

4) The name(s) of the Copyright Holder(s) or the Author(s) of the Font
Software shall not be used to promote, endorse or advertise any
Modified Version, except to acknowledge the contribution(s) of the
Copyright Holder(s) and the Author(s) or with their explicit written
permission.

5) The Font Software, modified or unmodified, in part or in whole,
must be distributed entirely under this license, and must not be
distributed under any other license. The requirement for fonts to
remain under this license does not apply to any document created
using the Font Software.

TERMINATION
This license becomes null and void if any of the above conditions are
not met.

DISCLAIMER
THE FONT SOFTWARE IS PROVIDED "AS IS", WITHOUT WARRANTY OF ANY KIND,
EXPRESS OR IMPLIED, INCLUDING BUT NOT LIMITED TO ANY WARRANTIES OF
MERCHANTABILITY, FITNESS FOR A PARTICULAR PURPOSE AND NONINFRINGEMENT
OF COPYRIGHT, PATENT, TRADEMARK, OR OTHER RIGHT. IN NO EVENT SHALL THE
COPYRIGHT HOLDER BE LIABLE FOR ANY CLAIM, DAMAGES OR OTHER LIABILITY,
INCLUDING ANY GENERAL, SPECIAL, INDIRECT, INCIDENTAL, OR CONSEQUENTIAL
DAMAGES, WHETHER IN AN ACTION OF CONTRACT, TORT OR OTHERWISE, ARISING
FROM, OUT OF THE USE OR INABILITY TO USE THE FONT SOFTWARE OR FROM
OTHER DEALINGS IN THE FONT SOFTWARE.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Broksoft supports the day-to-day work of a professional financial-services firm, from client instructions through to accounting and reporting. The configuration follows the firm’s activities, asset classes and operating model. In an initial discussion, we identify the workflows that matter most and the teams that will use the platform.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relationship begins when a client contacts the firm or registers online. Online registration includes email verification and access to the client portal. During onboarding, the portal guides the applicant through the required stages.
The firm determines the questionnaire, mandatory documents and review process in line with its procedures. The client provides information and reviews the firm’s risk disclosures, policies and agreements. Staff assess the submitted information and verification results, requesting further information where needed. The sequence is configurable: agreements may be signed before or after the review.
Agreements are signed in the client portal, with the accepted document version recorded. The firm opens and configures the brokerage account, assigns a fee plan and sets permitted instrument types and operations. Available venues depend on the instruments and data sources configured in the platform. Once setup is complete, the client places orders through the same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 submits an order through the portal. Treasury uses Position Control and Market Depth to oversee orders and positions; execution may involve automatic or manual matching of opposing orders. Execution creates transaction records, and the applicable compliance, front-office and back-office checks govern their posting to the ledger. Supported workflows also allow automated validation under the firm’s policy. Fee calculation remains linked to the underlying transaction.
Back office separately confirms actual settlement and monitors delays. Reaching the value date does not, by itself, complete settlement. Day close establishes official balances, positions and P&amp;L; period statements are issued from closed, current accounting records. The same records support management reporting and regulatory data exports. Regulatory reporting scope and formats are agreed during implementation for the relevant jurisdiction.
Corporate actions form a separate position-servicing workflow, covering entitlement calculation, preview and application of payments. Supported events include coupons, cash dividends and redemptions. These are instrument events, not a mandatory stage of every trade.
The firm manages checks and approvals at the supported stages. Posted transactions are corrected through the permitted cancellation or reversal procedures, preserving the accounting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Shared accounting mechanisms work alongside asset-specific rules. Bonds have par value, coupons and accrued interest; derivatives have contract lifecycle events; digital assets have networks, addresses and a trading model. The instruments and activities you support determine the modules you need. We use this discussion to understand your current product range and plans for expansion.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immutable general ledger preserves the accounting history, while permitted corrections are recorded through reversals. Positions are maintained by lot, with average cost or FIFO selected at account level. End-of-day close establishes official valuations and balances. When an operation affects a prior period, the system flags the affected closed days for recalculation. This distinguishes current operational information from the reporting position as at a specific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Fee plans apply to a client or account from an effective date. Changes create a version history, while previous charges retain the rate that applied at the time. Depending on the rule, calculation methods include percentages, fixed amounts, per-unit charges, tiers, minimums and maximums. Custody fees reflect the actual custody location. Which client terms and exceptions are most important in your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Controls follow the applicable rules and permissions. Independent approval settings take account of transaction type, amount and source. KYC and monitoring produce tasks and supporting material for review, while authorised staff make the decisions. The audit trail links changes to a person and time. Regulatory submission formats and external gateways are agreed for your jurisdiction.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client portal uses the same underlying accounting records as the back office and gives clients access to their own accounts, instructions and documents. It supports mobile browser access. Branding settings cover the logo, domain, colours, client document wording and report headers. Additional client journeys and specific design requirements are discussed as part of implementation.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brokerage team manages fields, fee plans and reference data through the interface, within the platform’s supported business logic. AI assistance can help draft a transaction description, extract information from a document and search uploaded material. Staff review the result; calculations and posting follow the accounting system’s rules. The firm chooses the model and usage limits.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 API, file imports and market data sources serve different exchange needs. Before an import, the system previews the proposed records and identifies rows that need correction. Market data includes source and freshness checks. The specific external systems, formats, exchange schedules and required adapters are defined during implementation. Which connections must be available when you go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self-hosted deployment, the application, database and required components run on your infrastructure. With managed deployment, Broksoft operates the infrastructure on agreed terms. The choice reflects data requirements, internal IT resources and the support model. Each party’s responsibilities and any sharing of technical information for support are agreed separately.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Implementation starts by agreeing workflows, source systems and acceptance criteria. Configuration is followed by migration of reference data, clients, accounts, balances and the agreed transaction history. Cash and securities positions are reconciled before operations begin. Updates include migration rehearsals on a copy of the data. Historical depth, source-data quality and integrations determine the project’s scope and schedule.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commercial configuration depends on the selected modules and deployment model. Self-hosted deployment uses a perpetual licence with annual maintenance; managed deployment uses a subscription. Current options are available in the website calculator. The final proposal considers client volumes, the selected configuration, implementation and additional work. We can review the configuration together with your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is a focused discussion and a demonstration of the workflows relevant to your firm. Useful inputs include your activities, jurisdiction, asset classes, client volumes, existing systems and required connections. From these, we can identify a suitable configuration and an initial implementation scope. The documentation is available for your operations and technology teams to explore the product in detail.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hyperlink" Target="https://broksoft.com/docs/en/#about" TargetMode="External"/><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9" Type="http://schemas.openxmlformats.org/officeDocument/2006/relationships/hyperlink" Target="https://broksoft.com/docs/en/#compliance-kyc" TargetMode="External"/><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10" Type="http://schemas.openxmlformats.org/officeDocument/2006/relationships/slideLayout" Target="../slideLayouts/slideLayout1.xml"/><Relationship Id="rId11"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9" Type="http://schemas.openxmlformats.org/officeDocument/2006/relationships/hyperlink" Target="https://broksoft.com/docs/en/#trading-orders" TargetMode="External"/><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10" Type="http://schemas.openxmlformats.org/officeDocument/2006/relationships/slideLayout" Target="../slideLayouts/slideLayout1.xml"/><Relationship Id="rId11"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9" Type="http://schemas.openxmlformats.org/officeDocument/2006/relationships/hyperlink" Target="https://broksoft.com/docs/en/#about-who" TargetMode="External"/><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image" Target="../media/image-4-8.png"/><Relationship Id="rId10" Type="http://schemas.openxmlformats.org/officeDocument/2006/relationships/slideLayout" Target="../slideLayouts/slideLayout1.xml"/><Relationship Id="rId11"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4" Type="http://schemas.openxmlformats.org/officeDocument/2006/relationships/hyperlink" Target="https://broksoft.com/docs/en/#ledger" TargetMode="External"/><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4" Type="http://schemas.openxmlformats.org/officeDocument/2006/relationships/hyperlink" Target="https://broksoft.com/docs/en/#fees" TargetMode="External"/><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hyperlink" Target="https://broksoft.com/docs/en/#compliance" TargetMode="External"/><Relationship Id="rId1" Type="http://schemas.openxmlformats.org/officeDocument/2006/relationships/image" Target="../media/image-7-1.png"/><Relationship Id="rId2" Type="http://schemas.openxmlformats.org/officeDocument/2006/relationships/image" Target="../media/image-7-2.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4" Type="http://schemas.openxmlformats.org/officeDocument/2006/relationships/hyperlink" Target="https://broksoft.com/docs/en/#client-portal" TargetMode="External"/><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4" Type="http://schemas.openxmlformats.org/officeDocument/2006/relationships/hyperlink" Target="https://broksoft.com/docs/en/#config" TargetMode="External"/><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broksoft.com/docs/en/#data-api" TargetMode="External"/><Relationship Id="rId1" Type="http://schemas.openxmlformats.org/officeDocument/2006/relationships/image" Target="../media/image-10-1.pn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5" Type="http://schemas.openxmlformats.org/officeDocument/2006/relationships/hyperlink" Target="https://broksoft.com/docs/en/#delivery-install" TargetMode="External"/><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hyperlink" Target="https://broksoft.com/docs/en/#delivery-migration" TargetMode="External"/><Relationship Id="rId1" Type="http://schemas.openxmlformats.org/officeDocument/2006/relationships/image" Target="../media/image-12-1.png"/><Relationship Id="rId2" Type="http://schemas.openxmlformats.org/officeDocument/2006/relationships/image" Target="../media/image-12-2.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hyperlink" Target="https://broksoft.com/#pricing" TargetMode="External"/><Relationship Id="rId4" Type="http://schemas.openxmlformats.org/officeDocument/2006/relationships/hyperlink" Target="https://broksoft.com/docs/en/#delivery" TargetMode="External"/><Relationship Id="rId1" Type="http://schemas.openxmlformats.org/officeDocument/2006/relationships/image" Target="../media/image-13-1.png"/><Relationship Id="rId2" Type="http://schemas.openxmlformats.org/officeDocument/2006/relationships/image" Target="../media/image-13-2.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hyperlink" Target="mailto:info@broksoft.com?subject=Broksoft%20implementation" TargetMode="External"/><Relationship Id="rId5" Type="http://schemas.openxmlformats.org/officeDocument/2006/relationships/hyperlink" Target="https://broksoft.com/docs/en/" TargetMode="External"/><Relationship Id="rId6" Type="http://schemas.openxmlformats.org/officeDocument/2006/relationships/hyperlink" Target="https://broksoft.com/docs/en/#delivery" TargetMode="External"/><Relationship Id="rId1" Type="http://schemas.openxmlformats.org/officeDocument/2006/relationships/image" Target="../media/image-14-1.png"/><Relationship Id="rId2" Type="http://schemas.openxmlformats.org/officeDocument/2006/relationships/image" Target="../media/image-14-2.png"/><Relationship Id="rId4" Type="http://schemas.openxmlformats.org/officeDocument/2006/relationships/image" Target="../media/image-14-3.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1087100" y="381000"/>
            <a:ext cx="5715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Platform</a:t>
            </a:r>
            <a:endParaRPr lang="en-GB" sz="1200" dirty="0"/>
          </a:p>
        </p:txBody>
      </p:sp>
      <p:sp>
        <p:nvSpPr>
          <p:cNvPr id="6" name="Text 2"/>
          <p:cNvSpPr txBox="1"/>
          <p:nvPr/>
        </p:nvSpPr>
        <p:spPr>
          <a:xfrm>
            <a:off x="533400" y="9144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Brokerage operations and accounting. One platform.</a:t>
            </a:r>
            <a:endParaRPr lang="en-GB" sz="3600" dirty="0"/>
          </a:p>
        </p:txBody>
      </p:sp>
      <p:sp>
        <p:nvSpPr>
          <p:cNvPr id="7" name="Text 3"/>
          <p:cNvSpPr txBox="1"/>
          <p:nvPr/>
        </p:nvSpPr>
        <p:spPr>
          <a:xfrm>
            <a:off x="533400" y="2502843"/>
            <a:ext cx="4381500" cy="1122105"/>
          </a:xfrm>
          <a:prstGeom prst="rect">
            <a:avLst/>
          </a:prstGeom>
          <a:noFill/>
          <a:ln/>
        </p:spPr>
        <p:txBody>
          <a:bodyPr wrap="none" lIns="0" tIns="0" rIns="0" bIns="0" rtlCol="0" anchor="t"/>
          <a:lstStyle/>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Broksoft connects trading and</a:t>
            </a:r>
            <a:endParaRPr lang="en-GB" sz="1950" dirty="0"/>
          </a:p>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settlement operations, the client</a:t>
            </a:r>
            <a:endParaRPr lang="en-GB" sz="1950" dirty="0"/>
          </a:p>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portal, accounting, fees and controls.</a:t>
            </a:r>
            <a:endParaRPr lang="en-GB" sz="1950" dirty="0"/>
          </a:p>
        </p:txBody>
      </p:sp>
      <p:sp>
        <p:nvSpPr>
          <p:cNvPr id="8" name="Text 4"/>
          <p:cNvSpPr txBox="1"/>
          <p:nvPr/>
        </p:nvSpPr>
        <p:spPr>
          <a:xfrm>
            <a:off x="533400" y="3792587"/>
            <a:ext cx="4381500" cy="1037719"/>
          </a:xfrm>
          <a:prstGeom prst="rect">
            <a:avLst/>
          </a:prstGeom>
          <a:noFill/>
          <a:ln/>
        </p:spPr>
        <p:txBody>
          <a:bodyPr wrap="none" lIns="0" tIns="0" rIns="0" bIns="0" rtlCol="0" anchor="t"/>
          <a:lstStyle/>
          <a:p>
            <a:pPr algn="l" indent="0" marL="0">
              <a:lnSpc>
                <a:spcPts val="2664"/>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Built for brokerage firms, custodians,</a:t>
            </a:r>
            <a:endParaRPr lang="en-GB" sz="1800" dirty="0"/>
          </a:p>
          <a:p>
            <a:pPr algn="l" indent="0" marL="0">
              <a:lnSpc>
                <a:spcPts val="2664"/>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investment managers and virtual asset</a:t>
            </a:r>
            <a:endParaRPr lang="en-GB" sz="1800" dirty="0"/>
          </a:p>
          <a:p>
            <a:pPr algn="l" indent="0" marL="0">
              <a:lnSpc>
                <a:spcPts val="2664"/>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service providers.</a:t>
            </a:r>
            <a:endParaRPr lang="en-GB" sz="1800" dirty="0"/>
          </a:p>
        </p:txBody>
      </p:sp>
      <p:sp>
        <p:nvSpPr>
          <p:cNvPr id="9" name="Shape 5"/>
          <p:cNvSpPr/>
          <p:nvPr/>
        </p:nvSpPr>
        <p:spPr>
          <a:xfrm>
            <a:off x="5257800" y="1635919"/>
            <a:ext cx="6400800" cy="3733800"/>
          </a:xfrm>
          <a:prstGeom prst="rect">
            <a:avLst/>
          </a:prstGeom>
          <a:solidFill>
            <a:srgbClr val="DCEEE6"/>
          </a:solidFill>
          <a:ln w="12700">
            <a:solidFill>
              <a:srgbClr val="333333">
                <a:alpha val="0"/>
              </a:srgbClr>
            </a:solidFill>
            <a:prstDash val="solid"/>
          </a:ln>
        </p:spPr>
      </p:sp>
      <p:sp>
        <p:nvSpPr>
          <p:cNvPr id="10" name="Shape 6"/>
          <p:cNvSpPr/>
          <p:nvPr/>
        </p:nvSpPr>
        <p:spPr>
          <a:xfrm>
            <a:off x="5257800" y="1635919"/>
            <a:ext cx="6400800" cy="0"/>
          </a:xfrm>
          <a:prstGeom prst="line">
            <a:avLst/>
          </a:prstGeom>
          <a:noFill/>
          <a:ln w="9525">
            <a:solidFill>
              <a:srgbClr val="BFDCCD"/>
            </a:solidFill>
            <a:prstDash val="solid"/>
          </a:ln>
        </p:spPr>
      </p:sp>
      <p:sp>
        <p:nvSpPr>
          <p:cNvPr id="11" name="Shape 7"/>
          <p:cNvSpPr/>
          <p:nvPr/>
        </p:nvSpPr>
        <p:spPr>
          <a:xfrm>
            <a:off x="11658600" y="1635919"/>
            <a:ext cx="0" cy="3733800"/>
          </a:xfrm>
          <a:prstGeom prst="line">
            <a:avLst/>
          </a:prstGeom>
          <a:noFill/>
          <a:ln w="9525">
            <a:solidFill>
              <a:srgbClr val="BFDCCD"/>
            </a:solidFill>
            <a:prstDash val="solid"/>
          </a:ln>
        </p:spPr>
      </p:sp>
      <p:sp>
        <p:nvSpPr>
          <p:cNvPr id="12" name="Shape 8"/>
          <p:cNvSpPr/>
          <p:nvPr/>
        </p:nvSpPr>
        <p:spPr>
          <a:xfrm>
            <a:off x="5257800" y="5369719"/>
            <a:ext cx="6400800" cy="0"/>
          </a:xfrm>
          <a:prstGeom prst="line">
            <a:avLst/>
          </a:prstGeom>
          <a:noFill/>
          <a:ln w="9525">
            <a:solidFill>
              <a:srgbClr val="BFDCCD"/>
            </a:solidFill>
            <a:prstDash val="solid"/>
          </a:ln>
        </p:spPr>
      </p:sp>
      <p:sp>
        <p:nvSpPr>
          <p:cNvPr id="13" name="Shape 9"/>
          <p:cNvSpPr/>
          <p:nvPr/>
        </p:nvSpPr>
        <p:spPr>
          <a:xfrm>
            <a:off x="5257800" y="1635919"/>
            <a:ext cx="0" cy="3733800"/>
          </a:xfrm>
          <a:prstGeom prst="line">
            <a:avLst/>
          </a:prstGeom>
          <a:noFill/>
          <a:ln w="9525">
            <a:solidFill>
              <a:srgbClr val="BFDCCD"/>
            </a:solidFill>
            <a:prstDash val="solid"/>
          </a:ln>
        </p:spPr>
      </p:sp>
      <p:sp>
        <p:nvSpPr>
          <p:cNvPr id="14" name="Shape 10"/>
          <p:cNvSpPr/>
          <p:nvPr/>
        </p:nvSpPr>
        <p:spPr>
          <a:xfrm>
            <a:off x="5400675" y="1778794"/>
            <a:ext cx="6115050" cy="3448050"/>
          </a:xfrm>
          <a:prstGeom prst="rect">
            <a:avLst/>
          </a:prstGeom>
          <a:solidFill>
            <a:srgbClr val="FFFFFF"/>
          </a:solidFill>
          <a:ln w="12700">
            <a:solidFill>
              <a:srgbClr val="333333">
                <a:alpha val="0"/>
              </a:srgbClr>
            </a:solidFill>
            <a:prstDash val="solid"/>
          </a:ln>
        </p:spPr>
      </p:sp>
      <p:sp>
        <p:nvSpPr>
          <p:cNvPr id="15" name="Shape 11"/>
          <p:cNvSpPr/>
          <p:nvPr/>
        </p:nvSpPr>
        <p:spPr>
          <a:xfrm>
            <a:off x="5400675" y="1778794"/>
            <a:ext cx="6115050" cy="0"/>
          </a:xfrm>
          <a:prstGeom prst="line">
            <a:avLst/>
          </a:prstGeom>
          <a:noFill/>
          <a:ln w="9525">
            <a:solidFill>
              <a:srgbClr val="E4E7E5"/>
            </a:solidFill>
            <a:prstDash val="solid"/>
          </a:ln>
        </p:spPr>
      </p:sp>
      <p:sp>
        <p:nvSpPr>
          <p:cNvPr id="16" name="Shape 12"/>
          <p:cNvSpPr/>
          <p:nvPr/>
        </p:nvSpPr>
        <p:spPr>
          <a:xfrm>
            <a:off x="11515725" y="1778794"/>
            <a:ext cx="0" cy="3448050"/>
          </a:xfrm>
          <a:prstGeom prst="line">
            <a:avLst/>
          </a:prstGeom>
          <a:noFill/>
          <a:ln w="9525">
            <a:solidFill>
              <a:srgbClr val="E4E7E5"/>
            </a:solidFill>
            <a:prstDash val="solid"/>
          </a:ln>
        </p:spPr>
      </p:sp>
      <p:sp>
        <p:nvSpPr>
          <p:cNvPr id="17" name="Shape 13"/>
          <p:cNvSpPr/>
          <p:nvPr/>
        </p:nvSpPr>
        <p:spPr>
          <a:xfrm>
            <a:off x="5400675" y="5226844"/>
            <a:ext cx="6115050" cy="0"/>
          </a:xfrm>
          <a:prstGeom prst="line">
            <a:avLst/>
          </a:prstGeom>
          <a:noFill/>
          <a:ln w="9525">
            <a:solidFill>
              <a:srgbClr val="E4E7E5"/>
            </a:solidFill>
            <a:prstDash val="solid"/>
          </a:ln>
        </p:spPr>
      </p:sp>
      <p:sp>
        <p:nvSpPr>
          <p:cNvPr id="18" name="Shape 14"/>
          <p:cNvSpPr/>
          <p:nvPr/>
        </p:nvSpPr>
        <p:spPr>
          <a:xfrm>
            <a:off x="5400675" y="1778794"/>
            <a:ext cx="0" cy="3448050"/>
          </a:xfrm>
          <a:prstGeom prst="line">
            <a:avLst/>
          </a:prstGeom>
          <a:noFill/>
          <a:ln w="9525">
            <a:solidFill>
              <a:srgbClr val="E4E7E5"/>
            </a:solidFill>
            <a:prstDash val="solid"/>
          </a:ln>
        </p:spPr>
      </p:sp>
      <p:pic>
        <p:nvPicPr>
          <p:cNvPr id="19" name="Image 2" descr="Broksoft workspace showing client instructions and execution statuses.">    </p:cNvPr>
          <p:cNvPicPr>
            <a:picLocks noChangeAspect="1"/>
          </p:cNvPicPr>
          <p:nvPr/>
        </p:nvPicPr>
        <p:blipFill>
          <a:blip r:embed="rId3"/>
          <a:stretch>
            <a:fillRect/>
          </a:stretch>
        </p:blipFill>
        <p:spPr>
          <a:xfrm>
            <a:off x="5410200" y="1788319"/>
            <a:ext cx="6096000" cy="3429000"/>
          </a:xfrm>
          <a:prstGeom prst="rect">
            <a:avLst/>
          </a:prstGeom>
        </p:spPr>
      </p:pic>
      <p:sp>
        <p:nvSpPr>
          <p:cNvPr id="20" name="Text 15"/>
          <p:cNvSpPr txBox="1"/>
          <p:nvPr/>
        </p:nvSpPr>
        <p:spPr>
          <a:xfrm>
            <a:off x="5257800" y="5464969"/>
            <a:ext cx="6400800" cy="232410"/>
          </a:xfrm>
          <a:prstGeom prst="rect">
            <a:avLst/>
          </a:prstGeom>
          <a:noFill/>
          <a:ln/>
        </p:spPr>
        <p:txBody>
          <a:bodyPr wrap="none" lIns="0" tIns="0" rIns="0" bIns="0" rtlCol="0" anchor="t"/>
          <a:lstStyle/>
          <a:p>
            <a:pPr algn="l" indent="0" marL="0">
              <a:lnSpc>
                <a:spcPts val="1650"/>
              </a:lnSpc>
              <a:buNone/>
            </a:pPr>
            <a:r>
              <a:rPr lang="en-GB" altLang="en-US" sz="1125" u="none" dirty="0">
                <a:solidFill>
                  <a:srgbClr val="626864"/>
                </a:solidFill>
                <a:latin typeface="Broksoft Geist 400" pitchFamily="34" charset="0"/>
                <a:ea typeface="Broksoft Geist 400" pitchFamily="34" charset="-122"/>
                <a:cs typeface="Broksoft Geist 400" pitchFamily="34" charset="-120"/>
              </a:rPr>
              <a:t>Real interface · demonstration data</a:t>
            </a:r>
            <a:endParaRPr lang="en-GB" sz="1125" dirty="0"/>
          </a:p>
        </p:txBody>
      </p:sp>
      <p:sp>
        <p:nvSpPr>
          <p:cNvPr id="21" name="Shape 16"/>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2" name="Shape 17"/>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3" name="Text 18">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4" name="Text 19"/>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01 / 14</a:t>
            </a:r>
            <a:endParaRPr lang="en-GB"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706100" y="381000"/>
            <a:ext cx="9525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 journey</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From first contact to trading</a:t>
            </a:r>
            <a:endParaRPr lang="en-GB" sz="3600" dirty="0"/>
          </a:p>
        </p:txBody>
      </p:sp>
      <p:sp>
        <p:nvSpPr>
          <p:cNvPr id="7" name="Text 3"/>
          <p:cNvSpPr txBox="1"/>
          <p:nvPr/>
        </p:nvSpPr>
        <p:spPr>
          <a:xfrm>
            <a:off x="53340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01</a:t>
            </a:r>
            <a:endParaRPr lang="en-GB" sz="1350" dirty="0"/>
          </a:p>
        </p:txBody>
      </p:sp>
      <p:sp>
        <p:nvSpPr>
          <p:cNvPr id="8" name="Text 4"/>
          <p:cNvSpPr txBox="1"/>
          <p:nvPr/>
        </p:nvSpPr>
        <p:spPr>
          <a:xfrm>
            <a:off x="857250" y="1845469"/>
            <a:ext cx="40005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a:t>
            </a:r>
            <a:endParaRPr lang="en-GB" sz="1200" dirty="0"/>
          </a:p>
        </p:txBody>
      </p:sp>
      <p:pic>
        <p:nvPicPr>
          <p:cNvPr id="9" name="Image 2" descr="preencoded.png">    </p:cNvPr>
          <p:cNvPicPr>
            <a:picLocks noChangeAspect="1"/>
          </p:cNvPicPr>
          <p:nvPr/>
        </p:nvPicPr>
        <p:blipFill>
          <a:blip r:embed="rId3"/>
          <a:stretch>
            <a:fillRect/>
          </a:stretch>
        </p:blipFill>
        <p:spPr>
          <a:xfrm>
            <a:off x="3600450" y="1745456"/>
            <a:ext cx="400050" cy="400050"/>
          </a:xfrm>
          <a:prstGeom prst="rect">
            <a:avLst/>
          </a:prstGeom>
        </p:spPr>
      </p:pic>
      <p:sp>
        <p:nvSpPr>
          <p:cNvPr id="10" name="Shape 5"/>
          <p:cNvSpPr/>
          <p:nvPr/>
        </p:nvSpPr>
        <p:spPr>
          <a:xfrm>
            <a:off x="533400" y="2207419"/>
            <a:ext cx="3467100" cy="9525"/>
          </a:xfrm>
          <a:prstGeom prst="rect">
            <a:avLst/>
          </a:prstGeom>
          <a:solidFill>
            <a:srgbClr val="C9DDD4"/>
          </a:solidFill>
          <a:ln w="12700">
            <a:solidFill>
              <a:srgbClr val="333333">
                <a:alpha val="0"/>
              </a:srgbClr>
            </a:solidFill>
            <a:prstDash val="solid"/>
          </a:ln>
        </p:spPr>
      </p:sp>
      <p:sp>
        <p:nvSpPr>
          <p:cNvPr id="11" name="Text 6"/>
          <p:cNvSpPr txBox="1"/>
          <p:nvPr/>
        </p:nvSpPr>
        <p:spPr>
          <a:xfrm>
            <a:off x="53340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First contact</a:t>
            </a:r>
            <a:endParaRPr lang="en-GB" sz="1950" dirty="0"/>
          </a:p>
        </p:txBody>
      </p:sp>
      <p:sp>
        <p:nvSpPr>
          <p:cNvPr id="12" name="Text 7"/>
          <p:cNvSpPr txBox="1"/>
          <p:nvPr/>
        </p:nvSpPr>
        <p:spPr>
          <a:xfrm>
            <a:off x="53340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Register online or contact the firm.</a:t>
            </a:r>
            <a:endParaRPr lang="en-GB" sz="1650" dirty="0"/>
          </a:p>
        </p:txBody>
      </p:sp>
      <p:sp>
        <p:nvSpPr>
          <p:cNvPr id="13" name="Shape 8"/>
          <p:cNvSpPr/>
          <p:nvPr/>
        </p:nvSpPr>
        <p:spPr>
          <a:xfrm>
            <a:off x="4112895" y="1950244"/>
            <a:ext cx="118110" cy="0"/>
          </a:xfrm>
          <a:prstGeom prst="line">
            <a:avLst/>
          </a:prstGeom>
          <a:noFill/>
          <a:ln w="11430">
            <a:solidFill>
              <a:srgbClr val="7E9F91"/>
            </a:solidFill>
            <a:prstDash val="solid"/>
            <a:headEnd type="none"/>
            <a:tailEnd type="triangle"/>
          </a:ln>
        </p:spPr>
      </p:sp>
      <p:sp>
        <p:nvSpPr>
          <p:cNvPr id="14" name="Text 9"/>
          <p:cNvSpPr txBox="1"/>
          <p:nvPr/>
        </p:nvSpPr>
        <p:spPr>
          <a:xfrm>
            <a:off x="436245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02</a:t>
            </a:r>
            <a:endParaRPr lang="en-GB" sz="1350" dirty="0"/>
          </a:p>
        </p:txBody>
      </p:sp>
      <p:sp>
        <p:nvSpPr>
          <p:cNvPr id="15" name="Text 10"/>
          <p:cNvSpPr txBox="1"/>
          <p:nvPr/>
        </p:nvSpPr>
        <p:spPr>
          <a:xfrm>
            <a:off x="4686300" y="1845469"/>
            <a:ext cx="1019175"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 and firm</a:t>
            </a:r>
            <a:endParaRPr lang="en-GB" sz="1200" dirty="0"/>
          </a:p>
        </p:txBody>
      </p:sp>
      <p:pic>
        <p:nvPicPr>
          <p:cNvPr id="16" name="Image 3" descr="preencoded.png">    </p:cNvPr>
          <p:cNvPicPr>
            <a:picLocks noChangeAspect="1"/>
          </p:cNvPicPr>
          <p:nvPr/>
        </p:nvPicPr>
        <p:blipFill>
          <a:blip r:embed="rId4"/>
          <a:stretch>
            <a:fillRect/>
          </a:stretch>
        </p:blipFill>
        <p:spPr>
          <a:xfrm>
            <a:off x="7429500" y="1745456"/>
            <a:ext cx="400050" cy="400050"/>
          </a:xfrm>
          <a:prstGeom prst="rect">
            <a:avLst/>
          </a:prstGeom>
        </p:spPr>
      </p:pic>
      <p:sp>
        <p:nvSpPr>
          <p:cNvPr id="17" name="Shape 11"/>
          <p:cNvSpPr/>
          <p:nvPr/>
        </p:nvSpPr>
        <p:spPr>
          <a:xfrm>
            <a:off x="4362450" y="2207419"/>
            <a:ext cx="3467100" cy="9525"/>
          </a:xfrm>
          <a:prstGeom prst="rect">
            <a:avLst/>
          </a:prstGeom>
          <a:solidFill>
            <a:srgbClr val="C9DDD4"/>
          </a:solidFill>
          <a:ln w="12700">
            <a:solidFill>
              <a:srgbClr val="333333">
                <a:alpha val="0"/>
              </a:srgbClr>
            </a:solidFill>
            <a:prstDash val="solid"/>
          </a:ln>
        </p:spPr>
      </p:sp>
      <p:sp>
        <p:nvSpPr>
          <p:cNvPr id="18" name="Text 12"/>
          <p:cNvSpPr txBox="1"/>
          <p:nvPr/>
        </p:nvSpPr>
        <p:spPr>
          <a:xfrm>
            <a:off x="436245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Client portal</a:t>
            </a:r>
            <a:endParaRPr lang="en-GB" sz="1950" dirty="0"/>
          </a:p>
        </p:txBody>
      </p:sp>
      <p:sp>
        <p:nvSpPr>
          <p:cNvPr id="19" name="Text 13"/>
          <p:cNvSpPr txBox="1"/>
          <p:nvPr/>
        </p:nvSpPr>
        <p:spPr>
          <a:xfrm>
            <a:off x="436245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Set up portal access and the client</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profile.</a:t>
            </a:r>
            <a:endParaRPr lang="en-GB" sz="1650" dirty="0"/>
          </a:p>
        </p:txBody>
      </p:sp>
      <p:sp>
        <p:nvSpPr>
          <p:cNvPr id="20" name="Shape 14"/>
          <p:cNvSpPr/>
          <p:nvPr/>
        </p:nvSpPr>
        <p:spPr>
          <a:xfrm>
            <a:off x="7941945" y="1950244"/>
            <a:ext cx="118110" cy="0"/>
          </a:xfrm>
          <a:prstGeom prst="line">
            <a:avLst/>
          </a:prstGeom>
          <a:noFill/>
          <a:ln w="11430">
            <a:solidFill>
              <a:srgbClr val="7E9F91"/>
            </a:solidFill>
            <a:prstDash val="solid"/>
            <a:headEnd type="none"/>
            <a:tailEnd type="triangle"/>
          </a:ln>
        </p:spPr>
      </p:sp>
      <p:sp>
        <p:nvSpPr>
          <p:cNvPr id="21" name="Text 15"/>
          <p:cNvSpPr txBox="1"/>
          <p:nvPr/>
        </p:nvSpPr>
        <p:spPr>
          <a:xfrm>
            <a:off x="819150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03</a:t>
            </a:r>
            <a:endParaRPr lang="en-GB" sz="1350" dirty="0"/>
          </a:p>
        </p:txBody>
      </p:sp>
      <p:sp>
        <p:nvSpPr>
          <p:cNvPr id="22" name="Text 16"/>
          <p:cNvSpPr txBox="1"/>
          <p:nvPr/>
        </p:nvSpPr>
        <p:spPr>
          <a:xfrm>
            <a:off x="8515350" y="1845469"/>
            <a:ext cx="40005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a:t>
            </a:r>
            <a:endParaRPr lang="en-GB" sz="1200" dirty="0"/>
          </a:p>
        </p:txBody>
      </p:sp>
      <p:pic>
        <p:nvPicPr>
          <p:cNvPr id="23" name="Image 4" descr="preencoded.png">    </p:cNvPr>
          <p:cNvPicPr>
            <a:picLocks noChangeAspect="1"/>
          </p:cNvPicPr>
          <p:nvPr/>
        </p:nvPicPr>
        <p:blipFill>
          <a:blip r:embed="rId5"/>
          <a:stretch>
            <a:fillRect/>
          </a:stretch>
        </p:blipFill>
        <p:spPr>
          <a:xfrm>
            <a:off x="11258550" y="1745456"/>
            <a:ext cx="400050" cy="400050"/>
          </a:xfrm>
          <a:prstGeom prst="rect">
            <a:avLst/>
          </a:prstGeom>
        </p:spPr>
      </p:pic>
      <p:sp>
        <p:nvSpPr>
          <p:cNvPr id="24" name="Shape 17"/>
          <p:cNvSpPr/>
          <p:nvPr/>
        </p:nvSpPr>
        <p:spPr>
          <a:xfrm>
            <a:off x="8191500" y="2207419"/>
            <a:ext cx="3467100" cy="9525"/>
          </a:xfrm>
          <a:prstGeom prst="rect">
            <a:avLst/>
          </a:prstGeom>
          <a:solidFill>
            <a:srgbClr val="C9DDD4"/>
          </a:solidFill>
          <a:ln w="12700">
            <a:solidFill>
              <a:srgbClr val="333333">
                <a:alpha val="0"/>
              </a:srgbClr>
            </a:solidFill>
            <a:prstDash val="solid"/>
          </a:ln>
        </p:spPr>
      </p:sp>
      <p:sp>
        <p:nvSpPr>
          <p:cNvPr id="25" name="Text 18"/>
          <p:cNvSpPr txBox="1"/>
          <p:nvPr/>
        </p:nvSpPr>
        <p:spPr>
          <a:xfrm>
            <a:off x="819150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Forms and documents</a:t>
            </a:r>
            <a:endParaRPr lang="en-GB" sz="1950" dirty="0"/>
          </a:p>
        </p:txBody>
      </p:sp>
      <p:sp>
        <p:nvSpPr>
          <p:cNvPr id="26" name="Text 19"/>
          <p:cNvSpPr txBox="1"/>
          <p:nvPr/>
        </p:nvSpPr>
        <p:spPr>
          <a:xfrm>
            <a:off x="819150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Provide information; review risks</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and policies.</a:t>
            </a:r>
            <a:endParaRPr lang="en-GB" sz="1650" dirty="0"/>
          </a:p>
        </p:txBody>
      </p:sp>
      <p:sp>
        <p:nvSpPr>
          <p:cNvPr id="27" name="Text 20"/>
          <p:cNvSpPr txBox="1"/>
          <p:nvPr/>
        </p:nvSpPr>
        <p:spPr>
          <a:xfrm>
            <a:off x="53340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04</a:t>
            </a:r>
            <a:endParaRPr lang="en-GB" sz="1350" dirty="0"/>
          </a:p>
        </p:txBody>
      </p:sp>
      <p:sp>
        <p:nvSpPr>
          <p:cNvPr id="28" name="Text 21"/>
          <p:cNvSpPr txBox="1"/>
          <p:nvPr/>
        </p:nvSpPr>
        <p:spPr>
          <a:xfrm>
            <a:off x="857250" y="3636169"/>
            <a:ext cx="83820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Compliance</a:t>
            </a:r>
            <a:endParaRPr lang="en-GB" sz="1200" dirty="0"/>
          </a:p>
        </p:txBody>
      </p:sp>
      <p:pic>
        <p:nvPicPr>
          <p:cNvPr id="29" name="Image 5" descr="preencoded.png">    </p:cNvPr>
          <p:cNvPicPr>
            <a:picLocks noChangeAspect="1"/>
          </p:cNvPicPr>
          <p:nvPr/>
        </p:nvPicPr>
        <p:blipFill>
          <a:blip r:embed="rId6"/>
          <a:stretch>
            <a:fillRect/>
          </a:stretch>
        </p:blipFill>
        <p:spPr>
          <a:xfrm>
            <a:off x="3600450" y="3536156"/>
            <a:ext cx="400050" cy="400050"/>
          </a:xfrm>
          <a:prstGeom prst="rect">
            <a:avLst/>
          </a:prstGeom>
        </p:spPr>
      </p:pic>
      <p:sp>
        <p:nvSpPr>
          <p:cNvPr id="30" name="Shape 22"/>
          <p:cNvSpPr/>
          <p:nvPr/>
        </p:nvSpPr>
        <p:spPr>
          <a:xfrm>
            <a:off x="533400" y="3998119"/>
            <a:ext cx="3467100" cy="9525"/>
          </a:xfrm>
          <a:prstGeom prst="rect">
            <a:avLst/>
          </a:prstGeom>
          <a:solidFill>
            <a:srgbClr val="C9DDD4"/>
          </a:solidFill>
          <a:ln w="12700">
            <a:solidFill>
              <a:srgbClr val="333333">
                <a:alpha val="0"/>
              </a:srgbClr>
            </a:solidFill>
            <a:prstDash val="solid"/>
          </a:ln>
        </p:spPr>
      </p:sp>
      <p:sp>
        <p:nvSpPr>
          <p:cNvPr id="31" name="Text 23"/>
          <p:cNvSpPr txBox="1"/>
          <p:nvPr/>
        </p:nvSpPr>
        <p:spPr>
          <a:xfrm>
            <a:off x="53340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KYC review</a:t>
            </a:r>
            <a:endParaRPr lang="en-GB" sz="1950" dirty="0"/>
          </a:p>
        </p:txBody>
      </p:sp>
      <p:sp>
        <p:nvSpPr>
          <p:cNvPr id="32" name="Text 24"/>
          <p:cNvSpPr txBox="1"/>
          <p:nvPr/>
        </p:nvSpPr>
        <p:spPr>
          <a:xfrm>
            <a:off x="53340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Verify information and decide on</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onboarding.</a:t>
            </a:r>
            <a:endParaRPr lang="en-GB" sz="1650" dirty="0"/>
          </a:p>
        </p:txBody>
      </p:sp>
      <p:sp>
        <p:nvSpPr>
          <p:cNvPr id="33" name="Shape 25"/>
          <p:cNvSpPr/>
          <p:nvPr/>
        </p:nvSpPr>
        <p:spPr>
          <a:xfrm>
            <a:off x="4112895" y="3740944"/>
            <a:ext cx="118110" cy="0"/>
          </a:xfrm>
          <a:prstGeom prst="line">
            <a:avLst/>
          </a:prstGeom>
          <a:noFill/>
          <a:ln w="11430">
            <a:solidFill>
              <a:srgbClr val="7E9F91"/>
            </a:solidFill>
            <a:prstDash val="solid"/>
            <a:headEnd type="none"/>
            <a:tailEnd type="triangle"/>
          </a:ln>
        </p:spPr>
      </p:sp>
      <p:sp>
        <p:nvSpPr>
          <p:cNvPr id="34" name="Text 26"/>
          <p:cNvSpPr txBox="1"/>
          <p:nvPr/>
        </p:nvSpPr>
        <p:spPr>
          <a:xfrm>
            <a:off x="436245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05</a:t>
            </a:r>
            <a:endParaRPr lang="en-GB" sz="1350" dirty="0"/>
          </a:p>
        </p:txBody>
      </p:sp>
      <p:sp>
        <p:nvSpPr>
          <p:cNvPr id="35" name="Text 27"/>
          <p:cNvSpPr txBox="1"/>
          <p:nvPr/>
        </p:nvSpPr>
        <p:spPr>
          <a:xfrm>
            <a:off x="4686300" y="3636169"/>
            <a:ext cx="1019175"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 and firm</a:t>
            </a:r>
            <a:endParaRPr lang="en-GB" sz="1200" dirty="0"/>
          </a:p>
        </p:txBody>
      </p:sp>
      <p:pic>
        <p:nvPicPr>
          <p:cNvPr id="36" name="Image 6" descr="preencoded.png">    </p:cNvPr>
          <p:cNvPicPr>
            <a:picLocks noChangeAspect="1"/>
          </p:cNvPicPr>
          <p:nvPr/>
        </p:nvPicPr>
        <p:blipFill>
          <a:blip r:embed="rId7"/>
          <a:stretch>
            <a:fillRect/>
          </a:stretch>
        </p:blipFill>
        <p:spPr>
          <a:xfrm>
            <a:off x="7429500" y="3536156"/>
            <a:ext cx="400050" cy="400050"/>
          </a:xfrm>
          <a:prstGeom prst="rect">
            <a:avLst/>
          </a:prstGeom>
        </p:spPr>
      </p:pic>
      <p:sp>
        <p:nvSpPr>
          <p:cNvPr id="37" name="Shape 28"/>
          <p:cNvSpPr/>
          <p:nvPr/>
        </p:nvSpPr>
        <p:spPr>
          <a:xfrm>
            <a:off x="4362450" y="3998119"/>
            <a:ext cx="3467100" cy="9525"/>
          </a:xfrm>
          <a:prstGeom prst="rect">
            <a:avLst/>
          </a:prstGeom>
          <a:solidFill>
            <a:srgbClr val="C9DDD4"/>
          </a:solidFill>
          <a:ln w="12700">
            <a:solidFill>
              <a:srgbClr val="333333">
                <a:alpha val="0"/>
              </a:srgbClr>
            </a:solidFill>
            <a:prstDash val="solid"/>
          </a:ln>
        </p:spPr>
      </p:sp>
      <p:sp>
        <p:nvSpPr>
          <p:cNvPr id="38" name="Text 29"/>
          <p:cNvSpPr txBox="1"/>
          <p:nvPr/>
        </p:nvSpPr>
        <p:spPr>
          <a:xfrm>
            <a:off x="436245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Agreements and access</a:t>
            </a:r>
            <a:endParaRPr lang="en-GB" sz="1950" dirty="0"/>
          </a:p>
        </p:txBody>
      </p:sp>
      <p:sp>
        <p:nvSpPr>
          <p:cNvPr id="39" name="Text 30"/>
          <p:cNvSpPr txBox="1"/>
          <p:nvPr/>
        </p:nvSpPr>
        <p:spPr>
          <a:xfrm>
            <a:off x="436245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Sign agreements; configure the</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account.</a:t>
            </a:r>
            <a:endParaRPr lang="en-GB" sz="1650" dirty="0"/>
          </a:p>
        </p:txBody>
      </p:sp>
      <p:sp>
        <p:nvSpPr>
          <p:cNvPr id="40" name="Shape 31"/>
          <p:cNvSpPr/>
          <p:nvPr/>
        </p:nvSpPr>
        <p:spPr>
          <a:xfrm>
            <a:off x="7941945" y="3740944"/>
            <a:ext cx="118110" cy="0"/>
          </a:xfrm>
          <a:prstGeom prst="line">
            <a:avLst/>
          </a:prstGeom>
          <a:noFill/>
          <a:ln w="11430">
            <a:solidFill>
              <a:srgbClr val="7E9F91"/>
            </a:solidFill>
            <a:prstDash val="solid"/>
            <a:headEnd type="none"/>
            <a:tailEnd type="triangle"/>
          </a:ln>
        </p:spPr>
      </p:sp>
      <p:sp>
        <p:nvSpPr>
          <p:cNvPr id="41" name="Text 32"/>
          <p:cNvSpPr txBox="1"/>
          <p:nvPr/>
        </p:nvSpPr>
        <p:spPr>
          <a:xfrm>
            <a:off x="819150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06</a:t>
            </a:r>
            <a:endParaRPr lang="en-GB" sz="1350" dirty="0"/>
          </a:p>
        </p:txBody>
      </p:sp>
      <p:sp>
        <p:nvSpPr>
          <p:cNvPr id="42" name="Text 33"/>
          <p:cNvSpPr txBox="1"/>
          <p:nvPr/>
        </p:nvSpPr>
        <p:spPr>
          <a:xfrm>
            <a:off x="8515350" y="3636169"/>
            <a:ext cx="40005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a:t>
            </a:r>
            <a:endParaRPr lang="en-GB" sz="1200" dirty="0"/>
          </a:p>
        </p:txBody>
      </p:sp>
      <p:pic>
        <p:nvPicPr>
          <p:cNvPr id="43" name="Image 7" descr="preencoded.png">    </p:cNvPr>
          <p:cNvPicPr>
            <a:picLocks noChangeAspect="1"/>
          </p:cNvPicPr>
          <p:nvPr/>
        </p:nvPicPr>
        <p:blipFill>
          <a:blip r:embed="rId8"/>
          <a:stretch>
            <a:fillRect/>
          </a:stretch>
        </p:blipFill>
        <p:spPr>
          <a:xfrm>
            <a:off x="11258550" y="3536156"/>
            <a:ext cx="400050" cy="400050"/>
          </a:xfrm>
          <a:prstGeom prst="rect">
            <a:avLst/>
          </a:prstGeom>
        </p:spPr>
      </p:pic>
      <p:sp>
        <p:nvSpPr>
          <p:cNvPr id="44" name="Shape 34"/>
          <p:cNvSpPr/>
          <p:nvPr/>
        </p:nvSpPr>
        <p:spPr>
          <a:xfrm>
            <a:off x="8191500" y="3998119"/>
            <a:ext cx="3467100" cy="9525"/>
          </a:xfrm>
          <a:prstGeom prst="rect">
            <a:avLst/>
          </a:prstGeom>
          <a:solidFill>
            <a:srgbClr val="C9DDD4"/>
          </a:solidFill>
          <a:ln w="12700">
            <a:solidFill>
              <a:srgbClr val="333333">
                <a:alpha val="0"/>
              </a:srgbClr>
            </a:solidFill>
            <a:prstDash val="solid"/>
          </a:ln>
        </p:spPr>
      </p:sp>
      <p:sp>
        <p:nvSpPr>
          <p:cNvPr id="45" name="Text 35"/>
          <p:cNvSpPr txBox="1"/>
          <p:nvPr/>
        </p:nvSpPr>
        <p:spPr>
          <a:xfrm>
            <a:off x="819150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Trading</a:t>
            </a:r>
            <a:endParaRPr lang="en-GB" sz="1950" dirty="0"/>
          </a:p>
        </p:txBody>
      </p:sp>
      <p:sp>
        <p:nvSpPr>
          <p:cNvPr id="46" name="Text 36"/>
          <p:cNvSpPr txBox="1"/>
          <p:nvPr/>
        </p:nvSpPr>
        <p:spPr>
          <a:xfrm>
            <a:off x="819150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Place orders in available</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instruments and venues.</a:t>
            </a:r>
            <a:endParaRPr lang="en-GB" sz="1650" dirty="0"/>
          </a:p>
        </p:txBody>
      </p:sp>
      <p:sp>
        <p:nvSpPr>
          <p:cNvPr id="47" name="Shape 37"/>
          <p:cNvSpPr/>
          <p:nvPr/>
        </p:nvSpPr>
        <p:spPr>
          <a:xfrm>
            <a:off x="533400" y="5312569"/>
            <a:ext cx="11125200" cy="866775"/>
          </a:xfrm>
          <a:prstGeom prst="rect">
            <a:avLst/>
          </a:prstGeom>
          <a:solidFill>
            <a:srgbClr val="EDF5F0"/>
          </a:solidFill>
          <a:ln w="12700">
            <a:solidFill>
              <a:srgbClr val="333333">
                <a:alpha val="0"/>
              </a:srgbClr>
            </a:solidFill>
            <a:prstDash val="solid"/>
          </a:ln>
        </p:spPr>
      </p:sp>
      <p:sp>
        <p:nvSpPr>
          <p:cNvPr id="48" name="Shape 38"/>
          <p:cNvSpPr/>
          <p:nvPr/>
        </p:nvSpPr>
        <p:spPr>
          <a:xfrm>
            <a:off x="533400" y="5312569"/>
            <a:ext cx="11125200" cy="0"/>
          </a:xfrm>
          <a:prstGeom prst="line">
            <a:avLst/>
          </a:prstGeom>
          <a:noFill/>
          <a:ln w="9525">
            <a:solidFill>
              <a:srgbClr val="D4E6DF"/>
            </a:solidFill>
            <a:prstDash val="solid"/>
          </a:ln>
        </p:spPr>
      </p:sp>
      <p:sp>
        <p:nvSpPr>
          <p:cNvPr id="49" name="Text 39"/>
          <p:cNvSpPr txBox="1"/>
          <p:nvPr/>
        </p:nvSpPr>
        <p:spPr>
          <a:xfrm>
            <a:off x="742950" y="5474494"/>
            <a:ext cx="5210175" cy="251460"/>
          </a:xfrm>
          <a:prstGeom prst="rect">
            <a:avLst/>
          </a:prstGeom>
          <a:noFill/>
          <a:ln/>
        </p:spPr>
        <p:txBody>
          <a:bodyPr wrap="none" lIns="0" tIns="0" rIns="0" bIns="0" rtlCol="0" anchor="t"/>
          <a:lstStyle/>
          <a:p>
            <a:pPr algn="l" indent="0" marL="0">
              <a:lnSpc>
                <a:spcPts val="1800"/>
              </a:lnSpc>
              <a:buNone/>
            </a:pPr>
            <a:r>
              <a:rPr lang="en-GB" altLang="en-US" sz="1275" u="none" spc="-25" kern="0" dirty="0">
                <a:solidFill>
                  <a:srgbClr val="087568"/>
                </a:solidFill>
                <a:latin typeface="Broksoft Geist 550" pitchFamily="34" charset="0"/>
                <a:ea typeface="Broksoft Geist 550" pitchFamily="34" charset="-122"/>
                <a:cs typeface="Broksoft Geist 550" pitchFamily="34" charset="-120"/>
              </a:rPr>
              <a:t>Configurable journey</a:t>
            </a:r>
            <a:endParaRPr lang="en-GB" sz="1275" dirty="0"/>
          </a:p>
        </p:txBody>
      </p:sp>
      <p:sp>
        <p:nvSpPr>
          <p:cNvPr id="50" name="Text 40"/>
          <p:cNvSpPr txBox="1"/>
          <p:nvPr/>
        </p:nvSpPr>
        <p:spPr>
          <a:xfrm>
            <a:off x="742950" y="5750719"/>
            <a:ext cx="5210175" cy="299085"/>
          </a:xfrm>
          <a:prstGeom prst="rect">
            <a:avLst/>
          </a:prstGeom>
          <a:noFill/>
          <a:ln/>
        </p:spPr>
        <p:txBody>
          <a:bodyPr wrap="none" lIns="0" tIns="0" rIns="0" bIns="0" rtlCol="0" anchor="t"/>
          <a:lstStyle/>
          <a:p>
            <a:pPr algn="l" indent="0" marL="0">
              <a:lnSpc>
                <a:spcPts val="2175"/>
              </a:lnSpc>
              <a:buNone/>
            </a:pPr>
            <a:r>
              <a:rPr lang="en-GB" altLang="en-US" sz="1575" u="none" dirty="0">
                <a:solidFill>
                  <a:srgbClr val="1B1B1B"/>
                </a:solidFill>
                <a:latin typeface="Broksoft Geist 400" pitchFamily="34" charset="0"/>
                <a:ea typeface="Broksoft Geist 400" pitchFamily="34" charset="-122"/>
                <a:cs typeface="Broksoft Geist 400" pitchFamily="34" charset="-120"/>
              </a:rPr>
              <a:t>Stages and documents follow the firm’s procedures.</a:t>
            </a:r>
            <a:endParaRPr lang="en-GB" sz="1575" dirty="0"/>
          </a:p>
        </p:txBody>
      </p:sp>
      <p:sp>
        <p:nvSpPr>
          <p:cNvPr id="51" name="Text 41"/>
          <p:cNvSpPr txBox="1"/>
          <p:nvPr/>
        </p:nvSpPr>
        <p:spPr>
          <a:xfrm>
            <a:off x="6238875" y="5474494"/>
            <a:ext cx="5210175" cy="251460"/>
          </a:xfrm>
          <a:prstGeom prst="rect">
            <a:avLst/>
          </a:prstGeom>
          <a:noFill/>
          <a:ln/>
        </p:spPr>
        <p:txBody>
          <a:bodyPr wrap="none" lIns="0" tIns="0" rIns="0" bIns="0" rtlCol="0" anchor="t"/>
          <a:lstStyle/>
          <a:p>
            <a:pPr algn="l" indent="0" marL="0">
              <a:lnSpc>
                <a:spcPts val="1800"/>
              </a:lnSpc>
              <a:buNone/>
            </a:pPr>
            <a:r>
              <a:rPr lang="en-GB" altLang="en-US" sz="1275" u="none" spc="-25" kern="0" dirty="0">
                <a:solidFill>
                  <a:srgbClr val="087568"/>
                </a:solidFill>
                <a:latin typeface="Broksoft Geist 550" pitchFamily="34" charset="0"/>
                <a:ea typeface="Broksoft Geist 550" pitchFamily="34" charset="-122"/>
                <a:cs typeface="Broksoft Geist 550" pitchFamily="34" charset="-120"/>
              </a:rPr>
              <a:t>Service setup</a:t>
            </a:r>
            <a:endParaRPr lang="en-GB" sz="1275" dirty="0"/>
          </a:p>
        </p:txBody>
      </p:sp>
      <p:sp>
        <p:nvSpPr>
          <p:cNvPr id="52" name="Text 42"/>
          <p:cNvSpPr txBox="1"/>
          <p:nvPr/>
        </p:nvSpPr>
        <p:spPr>
          <a:xfrm>
            <a:off x="6238875" y="5750719"/>
            <a:ext cx="5210175" cy="299085"/>
          </a:xfrm>
          <a:prstGeom prst="rect">
            <a:avLst/>
          </a:prstGeom>
          <a:noFill/>
          <a:ln/>
        </p:spPr>
        <p:txBody>
          <a:bodyPr wrap="none" lIns="0" tIns="0" rIns="0" bIns="0" rtlCol="0" anchor="t"/>
          <a:lstStyle/>
          <a:p>
            <a:pPr algn="l" indent="0" marL="0">
              <a:lnSpc>
                <a:spcPts val="2175"/>
              </a:lnSpc>
              <a:buNone/>
            </a:pPr>
            <a:r>
              <a:rPr lang="en-GB" altLang="en-US" sz="1575" u="none" dirty="0">
                <a:solidFill>
                  <a:srgbClr val="1B1B1B"/>
                </a:solidFill>
                <a:latin typeface="Broksoft Geist 400" pitchFamily="34" charset="0"/>
                <a:ea typeface="Broksoft Geist 400" pitchFamily="34" charset="-122"/>
                <a:cs typeface="Broksoft Geist 400" pitchFamily="34" charset="-120"/>
              </a:rPr>
              <a:t>Account, fee plan and permitted operations.</a:t>
            </a:r>
            <a:endParaRPr lang="en-GB" sz="1575" dirty="0"/>
          </a:p>
        </p:txBody>
      </p:sp>
      <p:sp>
        <p:nvSpPr>
          <p:cNvPr id="53" name="Shape 4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54" name="Shape 44"/>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55" name="Text 45">
            <a:hlinkClick r:id="rId9"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56" name="Text 4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02 / 14</a:t>
            </a:r>
            <a:endParaRPr lang="en-GB"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544175" y="381000"/>
            <a:ext cx="111442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Operating cycle</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From client order to account statement</a:t>
            </a:r>
            <a:endParaRPr lang="en-GB" sz="3600" dirty="0"/>
          </a:p>
        </p:txBody>
      </p:sp>
      <p:sp>
        <p:nvSpPr>
          <p:cNvPr id="7" name="Text 3"/>
          <p:cNvSpPr txBox="1"/>
          <p:nvPr/>
        </p:nvSpPr>
        <p:spPr>
          <a:xfrm>
            <a:off x="53340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01</a:t>
            </a:r>
            <a:endParaRPr lang="en-GB" sz="1350" dirty="0"/>
          </a:p>
        </p:txBody>
      </p:sp>
      <p:sp>
        <p:nvSpPr>
          <p:cNvPr id="8" name="Text 4"/>
          <p:cNvSpPr txBox="1"/>
          <p:nvPr/>
        </p:nvSpPr>
        <p:spPr>
          <a:xfrm>
            <a:off x="857250" y="1845469"/>
            <a:ext cx="40005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a:t>
            </a:r>
            <a:endParaRPr lang="en-GB" sz="1200" dirty="0"/>
          </a:p>
        </p:txBody>
      </p:sp>
      <p:pic>
        <p:nvPicPr>
          <p:cNvPr id="9" name="Image 2" descr="preencoded.png">    </p:cNvPr>
          <p:cNvPicPr>
            <a:picLocks noChangeAspect="1"/>
          </p:cNvPicPr>
          <p:nvPr/>
        </p:nvPicPr>
        <p:blipFill>
          <a:blip r:embed="rId3"/>
          <a:stretch>
            <a:fillRect/>
          </a:stretch>
        </p:blipFill>
        <p:spPr>
          <a:xfrm>
            <a:off x="3600450" y="1745456"/>
            <a:ext cx="400050" cy="400050"/>
          </a:xfrm>
          <a:prstGeom prst="rect">
            <a:avLst/>
          </a:prstGeom>
        </p:spPr>
      </p:pic>
      <p:sp>
        <p:nvSpPr>
          <p:cNvPr id="10" name="Shape 5"/>
          <p:cNvSpPr/>
          <p:nvPr/>
        </p:nvSpPr>
        <p:spPr>
          <a:xfrm>
            <a:off x="533400" y="2207419"/>
            <a:ext cx="3467100" cy="9525"/>
          </a:xfrm>
          <a:prstGeom prst="rect">
            <a:avLst/>
          </a:prstGeom>
          <a:solidFill>
            <a:srgbClr val="C9DDD4"/>
          </a:solidFill>
          <a:ln w="12700">
            <a:solidFill>
              <a:srgbClr val="333333">
                <a:alpha val="0"/>
              </a:srgbClr>
            </a:solidFill>
            <a:prstDash val="solid"/>
          </a:ln>
        </p:spPr>
      </p:sp>
      <p:sp>
        <p:nvSpPr>
          <p:cNvPr id="11" name="Text 6"/>
          <p:cNvSpPr txBox="1"/>
          <p:nvPr/>
        </p:nvSpPr>
        <p:spPr>
          <a:xfrm>
            <a:off x="53340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Client order</a:t>
            </a:r>
            <a:endParaRPr lang="en-GB" sz="1950" dirty="0"/>
          </a:p>
        </p:txBody>
      </p:sp>
      <p:sp>
        <p:nvSpPr>
          <p:cNvPr id="12" name="Text 7"/>
          <p:cNvSpPr txBox="1"/>
          <p:nvPr/>
        </p:nvSpPr>
        <p:spPr>
          <a:xfrm>
            <a:off x="53340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Submit an order through the client</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portal.</a:t>
            </a:r>
            <a:endParaRPr lang="en-GB" sz="1650" dirty="0"/>
          </a:p>
        </p:txBody>
      </p:sp>
      <p:sp>
        <p:nvSpPr>
          <p:cNvPr id="13" name="Shape 8"/>
          <p:cNvSpPr/>
          <p:nvPr/>
        </p:nvSpPr>
        <p:spPr>
          <a:xfrm>
            <a:off x="4112895" y="1950244"/>
            <a:ext cx="118110" cy="0"/>
          </a:xfrm>
          <a:prstGeom prst="line">
            <a:avLst/>
          </a:prstGeom>
          <a:noFill/>
          <a:ln w="11430">
            <a:solidFill>
              <a:srgbClr val="7E9F91"/>
            </a:solidFill>
            <a:prstDash val="solid"/>
            <a:headEnd type="none"/>
            <a:tailEnd type="triangle"/>
          </a:ln>
        </p:spPr>
      </p:sp>
      <p:sp>
        <p:nvSpPr>
          <p:cNvPr id="14" name="Text 9"/>
          <p:cNvSpPr txBox="1"/>
          <p:nvPr/>
        </p:nvSpPr>
        <p:spPr>
          <a:xfrm>
            <a:off x="436245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02</a:t>
            </a:r>
            <a:endParaRPr lang="en-GB" sz="1350" dirty="0"/>
          </a:p>
        </p:txBody>
      </p:sp>
      <p:sp>
        <p:nvSpPr>
          <p:cNvPr id="15" name="Text 10"/>
          <p:cNvSpPr txBox="1"/>
          <p:nvPr/>
        </p:nvSpPr>
        <p:spPr>
          <a:xfrm>
            <a:off x="4686300" y="1845469"/>
            <a:ext cx="600075"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Treasury</a:t>
            </a:r>
            <a:endParaRPr lang="en-GB" sz="1200" dirty="0"/>
          </a:p>
        </p:txBody>
      </p:sp>
      <p:pic>
        <p:nvPicPr>
          <p:cNvPr id="16" name="Image 3" descr="preencoded.png">    </p:cNvPr>
          <p:cNvPicPr>
            <a:picLocks noChangeAspect="1"/>
          </p:cNvPicPr>
          <p:nvPr/>
        </p:nvPicPr>
        <p:blipFill>
          <a:blip r:embed="rId4"/>
          <a:stretch>
            <a:fillRect/>
          </a:stretch>
        </p:blipFill>
        <p:spPr>
          <a:xfrm>
            <a:off x="7429500" y="1745456"/>
            <a:ext cx="400050" cy="400050"/>
          </a:xfrm>
          <a:prstGeom prst="rect">
            <a:avLst/>
          </a:prstGeom>
        </p:spPr>
      </p:pic>
      <p:sp>
        <p:nvSpPr>
          <p:cNvPr id="17" name="Shape 11"/>
          <p:cNvSpPr/>
          <p:nvPr/>
        </p:nvSpPr>
        <p:spPr>
          <a:xfrm>
            <a:off x="4362450" y="2207419"/>
            <a:ext cx="3467100" cy="9525"/>
          </a:xfrm>
          <a:prstGeom prst="rect">
            <a:avLst/>
          </a:prstGeom>
          <a:solidFill>
            <a:srgbClr val="C9DDD4"/>
          </a:solidFill>
          <a:ln w="12700">
            <a:solidFill>
              <a:srgbClr val="333333">
                <a:alpha val="0"/>
              </a:srgbClr>
            </a:solidFill>
            <a:prstDash val="solid"/>
          </a:ln>
        </p:spPr>
      </p:sp>
      <p:sp>
        <p:nvSpPr>
          <p:cNvPr id="18" name="Text 12"/>
          <p:cNvSpPr txBox="1"/>
          <p:nvPr/>
        </p:nvSpPr>
        <p:spPr>
          <a:xfrm>
            <a:off x="436245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Execution</a:t>
            </a:r>
            <a:endParaRPr lang="en-GB" sz="1950" dirty="0"/>
          </a:p>
        </p:txBody>
      </p:sp>
      <p:sp>
        <p:nvSpPr>
          <p:cNvPr id="19" name="Text 13"/>
          <p:cNvSpPr txBox="1"/>
          <p:nvPr/>
        </p:nvSpPr>
        <p:spPr>
          <a:xfrm>
            <a:off x="436245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Order book and position control.</a:t>
            </a:r>
            <a:endParaRPr lang="en-GB" sz="1650" dirty="0"/>
          </a:p>
        </p:txBody>
      </p:sp>
      <p:sp>
        <p:nvSpPr>
          <p:cNvPr id="20" name="Shape 14"/>
          <p:cNvSpPr/>
          <p:nvPr/>
        </p:nvSpPr>
        <p:spPr>
          <a:xfrm>
            <a:off x="7941945" y="1950244"/>
            <a:ext cx="118110" cy="0"/>
          </a:xfrm>
          <a:prstGeom prst="line">
            <a:avLst/>
          </a:prstGeom>
          <a:noFill/>
          <a:ln w="11430">
            <a:solidFill>
              <a:srgbClr val="7E9F91"/>
            </a:solidFill>
            <a:prstDash val="solid"/>
            <a:headEnd type="none"/>
            <a:tailEnd type="triangle"/>
          </a:ln>
        </p:spPr>
      </p:sp>
      <p:sp>
        <p:nvSpPr>
          <p:cNvPr id="21" name="Text 15"/>
          <p:cNvSpPr txBox="1"/>
          <p:nvPr/>
        </p:nvSpPr>
        <p:spPr>
          <a:xfrm>
            <a:off x="8191500" y="18311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03</a:t>
            </a:r>
            <a:endParaRPr lang="en-GB" sz="1350" dirty="0"/>
          </a:p>
        </p:txBody>
      </p:sp>
      <p:sp>
        <p:nvSpPr>
          <p:cNvPr id="22" name="Text 16"/>
          <p:cNvSpPr txBox="1"/>
          <p:nvPr/>
        </p:nvSpPr>
        <p:spPr>
          <a:xfrm>
            <a:off x="8515350" y="1745456"/>
            <a:ext cx="1676400" cy="422910"/>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Compliance</a:t>
            </a:r>
            <a:endParaRPr lang="en-GB" sz="1200" dirty="0"/>
          </a:p>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Front office · Back office</a:t>
            </a:r>
            <a:endParaRPr lang="en-GB" sz="1200" dirty="0"/>
          </a:p>
        </p:txBody>
      </p:sp>
      <p:pic>
        <p:nvPicPr>
          <p:cNvPr id="23" name="Image 4" descr="preencoded.png">    </p:cNvPr>
          <p:cNvPicPr>
            <a:picLocks noChangeAspect="1"/>
          </p:cNvPicPr>
          <p:nvPr/>
        </p:nvPicPr>
        <p:blipFill>
          <a:blip r:embed="rId5"/>
          <a:stretch>
            <a:fillRect/>
          </a:stretch>
        </p:blipFill>
        <p:spPr>
          <a:xfrm>
            <a:off x="11258550" y="1745456"/>
            <a:ext cx="400050" cy="400050"/>
          </a:xfrm>
          <a:prstGeom prst="rect">
            <a:avLst/>
          </a:prstGeom>
        </p:spPr>
      </p:pic>
      <p:sp>
        <p:nvSpPr>
          <p:cNvPr id="24" name="Shape 17"/>
          <p:cNvSpPr/>
          <p:nvPr/>
        </p:nvSpPr>
        <p:spPr>
          <a:xfrm>
            <a:off x="8191500" y="2207419"/>
            <a:ext cx="3467100" cy="9525"/>
          </a:xfrm>
          <a:prstGeom prst="rect">
            <a:avLst/>
          </a:prstGeom>
          <a:solidFill>
            <a:srgbClr val="C9DDD4"/>
          </a:solidFill>
          <a:ln w="12700">
            <a:solidFill>
              <a:srgbClr val="333333">
                <a:alpha val="0"/>
              </a:srgbClr>
            </a:solidFill>
            <a:prstDash val="solid"/>
          </a:ln>
        </p:spPr>
      </p:sp>
      <p:sp>
        <p:nvSpPr>
          <p:cNvPr id="25" name="Text 18"/>
          <p:cNvSpPr txBox="1"/>
          <p:nvPr/>
        </p:nvSpPr>
        <p:spPr>
          <a:xfrm>
            <a:off x="8191500" y="23407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Approval and accounting</a:t>
            </a:r>
            <a:endParaRPr lang="en-GB" sz="1950" dirty="0"/>
          </a:p>
        </p:txBody>
      </p:sp>
      <p:sp>
        <p:nvSpPr>
          <p:cNvPr id="26" name="Text 19"/>
          <p:cNvSpPr txBox="1"/>
          <p:nvPr/>
        </p:nvSpPr>
        <p:spPr>
          <a:xfrm>
            <a:off x="8191500" y="27122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Approve transactions and post to</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the ledger.</a:t>
            </a:r>
            <a:endParaRPr lang="en-GB" sz="1650" dirty="0"/>
          </a:p>
        </p:txBody>
      </p:sp>
      <p:sp>
        <p:nvSpPr>
          <p:cNvPr id="27" name="Text 20"/>
          <p:cNvSpPr txBox="1"/>
          <p:nvPr/>
        </p:nvSpPr>
        <p:spPr>
          <a:xfrm>
            <a:off x="53340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04</a:t>
            </a:r>
            <a:endParaRPr lang="en-GB" sz="1350" dirty="0"/>
          </a:p>
        </p:txBody>
      </p:sp>
      <p:sp>
        <p:nvSpPr>
          <p:cNvPr id="28" name="Text 21"/>
          <p:cNvSpPr txBox="1"/>
          <p:nvPr/>
        </p:nvSpPr>
        <p:spPr>
          <a:xfrm>
            <a:off x="857250" y="3636169"/>
            <a:ext cx="790575"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Back office</a:t>
            </a:r>
            <a:endParaRPr lang="en-GB" sz="1200" dirty="0"/>
          </a:p>
        </p:txBody>
      </p:sp>
      <p:pic>
        <p:nvPicPr>
          <p:cNvPr id="29" name="Image 5" descr="preencoded.png">    </p:cNvPr>
          <p:cNvPicPr>
            <a:picLocks noChangeAspect="1"/>
          </p:cNvPicPr>
          <p:nvPr/>
        </p:nvPicPr>
        <p:blipFill>
          <a:blip r:embed="rId6"/>
          <a:stretch>
            <a:fillRect/>
          </a:stretch>
        </p:blipFill>
        <p:spPr>
          <a:xfrm>
            <a:off x="3600450" y="3536156"/>
            <a:ext cx="400050" cy="400050"/>
          </a:xfrm>
          <a:prstGeom prst="rect">
            <a:avLst/>
          </a:prstGeom>
        </p:spPr>
      </p:pic>
      <p:sp>
        <p:nvSpPr>
          <p:cNvPr id="30" name="Shape 22"/>
          <p:cNvSpPr/>
          <p:nvPr/>
        </p:nvSpPr>
        <p:spPr>
          <a:xfrm>
            <a:off x="533400" y="3998119"/>
            <a:ext cx="3467100" cy="9525"/>
          </a:xfrm>
          <a:prstGeom prst="rect">
            <a:avLst/>
          </a:prstGeom>
          <a:solidFill>
            <a:srgbClr val="C9DDD4"/>
          </a:solidFill>
          <a:ln w="12700">
            <a:solidFill>
              <a:srgbClr val="333333">
                <a:alpha val="0"/>
              </a:srgbClr>
            </a:solidFill>
            <a:prstDash val="solid"/>
          </a:ln>
        </p:spPr>
      </p:sp>
      <p:sp>
        <p:nvSpPr>
          <p:cNvPr id="31" name="Text 23"/>
          <p:cNvSpPr txBox="1"/>
          <p:nvPr/>
        </p:nvSpPr>
        <p:spPr>
          <a:xfrm>
            <a:off x="53340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Settlement</a:t>
            </a:r>
            <a:endParaRPr lang="en-GB" sz="1950" dirty="0"/>
          </a:p>
        </p:txBody>
      </p:sp>
      <p:sp>
        <p:nvSpPr>
          <p:cNvPr id="32" name="Text 24"/>
          <p:cNvSpPr txBox="1"/>
          <p:nvPr/>
        </p:nvSpPr>
        <p:spPr>
          <a:xfrm>
            <a:off x="53340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Confirm delivery and payment for</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trades.</a:t>
            </a:r>
            <a:endParaRPr lang="en-GB" sz="1650" dirty="0"/>
          </a:p>
        </p:txBody>
      </p:sp>
      <p:sp>
        <p:nvSpPr>
          <p:cNvPr id="33" name="Shape 25"/>
          <p:cNvSpPr/>
          <p:nvPr/>
        </p:nvSpPr>
        <p:spPr>
          <a:xfrm>
            <a:off x="4112895" y="3740944"/>
            <a:ext cx="118110" cy="0"/>
          </a:xfrm>
          <a:prstGeom prst="line">
            <a:avLst/>
          </a:prstGeom>
          <a:noFill/>
          <a:ln w="11430">
            <a:solidFill>
              <a:srgbClr val="7E9F91"/>
            </a:solidFill>
            <a:prstDash val="solid"/>
            <a:headEnd type="none"/>
            <a:tailEnd type="triangle"/>
          </a:ln>
        </p:spPr>
      </p:sp>
      <p:sp>
        <p:nvSpPr>
          <p:cNvPr id="34" name="Text 26"/>
          <p:cNvSpPr txBox="1"/>
          <p:nvPr/>
        </p:nvSpPr>
        <p:spPr>
          <a:xfrm>
            <a:off x="436245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05</a:t>
            </a:r>
            <a:endParaRPr lang="en-GB" sz="1350" dirty="0"/>
          </a:p>
        </p:txBody>
      </p:sp>
      <p:sp>
        <p:nvSpPr>
          <p:cNvPr id="35" name="Text 27"/>
          <p:cNvSpPr txBox="1"/>
          <p:nvPr/>
        </p:nvSpPr>
        <p:spPr>
          <a:xfrm>
            <a:off x="4686300" y="3636169"/>
            <a:ext cx="30480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Firm</a:t>
            </a:r>
            <a:endParaRPr lang="en-GB" sz="1200" dirty="0"/>
          </a:p>
        </p:txBody>
      </p:sp>
      <p:pic>
        <p:nvPicPr>
          <p:cNvPr id="36" name="Image 6" descr="preencoded.png">    </p:cNvPr>
          <p:cNvPicPr>
            <a:picLocks noChangeAspect="1"/>
          </p:cNvPicPr>
          <p:nvPr/>
        </p:nvPicPr>
        <p:blipFill>
          <a:blip r:embed="rId7"/>
          <a:stretch>
            <a:fillRect/>
          </a:stretch>
        </p:blipFill>
        <p:spPr>
          <a:xfrm>
            <a:off x="7429500" y="3536156"/>
            <a:ext cx="400050" cy="400050"/>
          </a:xfrm>
          <a:prstGeom prst="rect">
            <a:avLst/>
          </a:prstGeom>
        </p:spPr>
      </p:pic>
      <p:sp>
        <p:nvSpPr>
          <p:cNvPr id="37" name="Shape 28"/>
          <p:cNvSpPr/>
          <p:nvPr/>
        </p:nvSpPr>
        <p:spPr>
          <a:xfrm>
            <a:off x="4362450" y="3998119"/>
            <a:ext cx="3467100" cy="9525"/>
          </a:xfrm>
          <a:prstGeom prst="rect">
            <a:avLst/>
          </a:prstGeom>
          <a:solidFill>
            <a:srgbClr val="C9DDD4"/>
          </a:solidFill>
          <a:ln w="12700">
            <a:solidFill>
              <a:srgbClr val="333333">
                <a:alpha val="0"/>
              </a:srgbClr>
            </a:solidFill>
            <a:prstDash val="solid"/>
          </a:ln>
        </p:spPr>
      </p:sp>
      <p:sp>
        <p:nvSpPr>
          <p:cNvPr id="38" name="Text 29"/>
          <p:cNvSpPr txBox="1"/>
          <p:nvPr/>
        </p:nvSpPr>
        <p:spPr>
          <a:xfrm>
            <a:off x="436245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Day close</a:t>
            </a:r>
            <a:endParaRPr lang="en-GB" sz="1950" dirty="0"/>
          </a:p>
        </p:txBody>
      </p:sp>
      <p:sp>
        <p:nvSpPr>
          <p:cNvPr id="39" name="Text 30"/>
          <p:cNvSpPr txBox="1"/>
          <p:nvPr/>
        </p:nvSpPr>
        <p:spPr>
          <a:xfrm>
            <a:off x="436245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Check activity; finalise balances</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and positions.</a:t>
            </a:r>
            <a:endParaRPr lang="en-GB" sz="1650" dirty="0"/>
          </a:p>
        </p:txBody>
      </p:sp>
      <p:sp>
        <p:nvSpPr>
          <p:cNvPr id="40" name="Shape 31"/>
          <p:cNvSpPr/>
          <p:nvPr/>
        </p:nvSpPr>
        <p:spPr>
          <a:xfrm>
            <a:off x="7941945" y="3740944"/>
            <a:ext cx="118110" cy="0"/>
          </a:xfrm>
          <a:prstGeom prst="line">
            <a:avLst/>
          </a:prstGeom>
          <a:noFill/>
          <a:ln w="11430">
            <a:solidFill>
              <a:srgbClr val="7E9F91"/>
            </a:solidFill>
            <a:prstDash val="solid"/>
            <a:headEnd type="none"/>
            <a:tailEnd type="triangle"/>
          </a:ln>
        </p:spPr>
      </p:sp>
      <p:sp>
        <p:nvSpPr>
          <p:cNvPr id="41" name="Text 32"/>
          <p:cNvSpPr txBox="1"/>
          <p:nvPr/>
        </p:nvSpPr>
        <p:spPr>
          <a:xfrm>
            <a:off x="8191500" y="3621881"/>
            <a:ext cx="209550" cy="251460"/>
          </a:xfrm>
          <a:prstGeom prst="rect">
            <a:avLst/>
          </a:prstGeom>
          <a:noFill/>
          <a:ln/>
        </p:spPr>
        <p:txBody>
          <a:bodyPr wrap="none" lIns="0" tIns="0" rIns="0" bIns="0" rtlCol="0" anchor="t"/>
          <a:lstStyle/>
          <a:p>
            <a:pPr algn="l" indent="0" marL="0">
              <a:lnSpc>
                <a:spcPts val="1800"/>
              </a:lnSpc>
              <a:buNone/>
            </a:pPr>
            <a:r>
              <a:rPr lang="en-GB" altLang="en-US" sz="1350" u="none" dirty="0">
                <a:solidFill>
                  <a:srgbClr val="087568"/>
                </a:solidFill>
                <a:latin typeface="Broksoft Geist 550" pitchFamily="34" charset="0"/>
                <a:ea typeface="Broksoft Geist 550" pitchFamily="34" charset="-122"/>
                <a:cs typeface="Broksoft Geist 550" pitchFamily="34" charset="-120"/>
              </a:rPr>
              <a:t>06</a:t>
            </a:r>
            <a:endParaRPr lang="en-GB" sz="1350" dirty="0"/>
          </a:p>
        </p:txBody>
      </p:sp>
      <p:sp>
        <p:nvSpPr>
          <p:cNvPr id="42" name="Text 33"/>
          <p:cNvSpPr txBox="1"/>
          <p:nvPr/>
        </p:nvSpPr>
        <p:spPr>
          <a:xfrm>
            <a:off x="8515350" y="3636169"/>
            <a:ext cx="1028700" cy="222885"/>
          </a:xfrm>
          <a:prstGeom prst="rect">
            <a:avLst/>
          </a:prstGeom>
          <a:noFill/>
          <a:ln/>
        </p:spPr>
        <p:txBody>
          <a:bodyPr wrap="none" lIns="0" tIns="0" rIns="0" bIns="0" rtlCol="0" anchor="t"/>
          <a:lstStyle/>
          <a:p>
            <a:pPr algn="l" indent="0" marL="0">
              <a:lnSpc>
                <a:spcPts val="1575"/>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Firm and client</a:t>
            </a:r>
            <a:endParaRPr lang="en-GB" sz="1200" dirty="0"/>
          </a:p>
        </p:txBody>
      </p:sp>
      <p:pic>
        <p:nvPicPr>
          <p:cNvPr id="43" name="Image 7" descr="preencoded.png">    </p:cNvPr>
          <p:cNvPicPr>
            <a:picLocks noChangeAspect="1"/>
          </p:cNvPicPr>
          <p:nvPr/>
        </p:nvPicPr>
        <p:blipFill>
          <a:blip r:embed="rId8"/>
          <a:stretch>
            <a:fillRect/>
          </a:stretch>
        </p:blipFill>
        <p:spPr>
          <a:xfrm>
            <a:off x="11258550" y="3536156"/>
            <a:ext cx="400050" cy="400050"/>
          </a:xfrm>
          <a:prstGeom prst="rect">
            <a:avLst/>
          </a:prstGeom>
        </p:spPr>
      </p:pic>
      <p:sp>
        <p:nvSpPr>
          <p:cNvPr id="44" name="Shape 34"/>
          <p:cNvSpPr/>
          <p:nvPr/>
        </p:nvSpPr>
        <p:spPr>
          <a:xfrm>
            <a:off x="8191500" y="3998119"/>
            <a:ext cx="3467100" cy="9525"/>
          </a:xfrm>
          <a:prstGeom prst="rect">
            <a:avLst/>
          </a:prstGeom>
          <a:solidFill>
            <a:srgbClr val="C9DDD4"/>
          </a:solidFill>
          <a:ln w="12700">
            <a:solidFill>
              <a:srgbClr val="333333">
                <a:alpha val="0"/>
              </a:srgbClr>
            </a:solidFill>
            <a:prstDash val="solid"/>
          </a:ln>
        </p:spPr>
      </p:sp>
      <p:sp>
        <p:nvSpPr>
          <p:cNvPr id="45" name="Text 35"/>
          <p:cNvSpPr txBox="1"/>
          <p:nvPr/>
        </p:nvSpPr>
        <p:spPr>
          <a:xfrm>
            <a:off x="8191500" y="4131469"/>
            <a:ext cx="3467100" cy="327660"/>
          </a:xfrm>
          <a:prstGeom prst="rect">
            <a:avLst/>
          </a:prstGeom>
          <a:noFill/>
          <a:ln/>
        </p:spPr>
        <p:txBody>
          <a:bodyPr wrap="none" lIns="0" tIns="0" rIns="0" bIns="0" rtlCol="0" anchor="t"/>
          <a:lstStyle/>
          <a:p>
            <a:pPr algn="l" indent="0" marL="0">
              <a:lnSpc>
                <a:spcPts val="2400"/>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Statements and reports</a:t>
            </a:r>
            <a:endParaRPr lang="en-GB" sz="1950" dirty="0"/>
          </a:p>
        </p:txBody>
      </p:sp>
      <p:sp>
        <p:nvSpPr>
          <p:cNvPr id="46" name="Text 36"/>
          <p:cNvSpPr txBox="1"/>
          <p:nvPr/>
        </p:nvSpPr>
        <p:spPr>
          <a:xfrm>
            <a:off x="8191500" y="4502944"/>
            <a:ext cx="3467100" cy="59436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Client, regulatory and internal</a:t>
            </a:r>
            <a:endParaRPr lang="en-GB" sz="1650" dirty="0"/>
          </a:p>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reporting.</a:t>
            </a:r>
            <a:endParaRPr lang="en-GB" sz="1650" dirty="0"/>
          </a:p>
        </p:txBody>
      </p:sp>
      <p:sp>
        <p:nvSpPr>
          <p:cNvPr id="47" name="Shape 37"/>
          <p:cNvSpPr/>
          <p:nvPr/>
        </p:nvSpPr>
        <p:spPr>
          <a:xfrm>
            <a:off x="533400" y="5312569"/>
            <a:ext cx="11125200" cy="866775"/>
          </a:xfrm>
          <a:prstGeom prst="rect">
            <a:avLst/>
          </a:prstGeom>
          <a:solidFill>
            <a:srgbClr val="EDF5F0"/>
          </a:solidFill>
          <a:ln w="12700">
            <a:solidFill>
              <a:srgbClr val="333333">
                <a:alpha val="0"/>
              </a:srgbClr>
            </a:solidFill>
            <a:prstDash val="solid"/>
          </a:ln>
        </p:spPr>
      </p:sp>
      <p:sp>
        <p:nvSpPr>
          <p:cNvPr id="48" name="Shape 38"/>
          <p:cNvSpPr/>
          <p:nvPr/>
        </p:nvSpPr>
        <p:spPr>
          <a:xfrm>
            <a:off x="533400" y="5312569"/>
            <a:ext cx="11125200" cy="0"/>
          </a:xfrm>
          <a:prstGeom prst="line">
            <a:avLst/>
          </a:prstGeom>
          <a:noFill/>
          <a:ln w="9525">
            <a:solidFill>
              <a:srgbClr val="D4E6DF"/>
            </a:solidFill>
            <a:prstDash val="solid"/>
          </a:ln>
        </p:spPr>
      </p:sp>
      <p:sp>
        <p:nvSpPr>
          <p:cNvPr id="49" name="Text 39"/>
          <p:cNvSpPr txBox="1"/>
          <p:nvPr/>
        </p:nvSpPr>
        <p:spPr>
          <a:xfrm>
            <a:off x="742950" y="5474494"/>
            <a:ext cx="5210175" cy="251460"/>
          </a:xfrm>
          <a:prstGeom prst="rect">
            <a:avLst/>
          </a:prstGeom>
          <a:noFill/>
          <a:ln/>
        </p:spPr>
        <p:txBody>
          <a:bodyPr wrap="none" lIns="0" tIns="0" rIns="0" bIns="0" rtlCol="0" anchor="t"/>
          <a:lstStyle/>
          <a:p>
            <a:pPr algn="l" indent="0" marL="0">
              <a:lnSpc>
                <a:spcPts val="1800"/>
              </a:lnSpc>
              <a:buNone/>
            </a:pPr>
            <a:r>
              <a:rPr lang="en-GB" altLang="en-US" sz="1275" u="none" spc="-25" kern="0" dirty="0">
                <a:solidFill>
                  <a:srgbClr val="087568"/>
                </a:solidFill>
                <a:latin typeface="Broksoft Geist 550" pitchFamily="34" charset="0"/>
                <a:ea typeface="Broksoft Geist 550" pitchFamily="34" charset="-122"/>
                <a:cs typeface="Broksoft Geist 550" pitchFamily="34" charset="-120"/>
              </a:rPr>
              <a:t>Rules-based automation</a:t>
            </a:r>
            <a:endParaRPr lang="en-GB" sz="1275" dirty="0"/>
          </a:p>
        </p:txBody>
      </p:sp>
      <p:sp>
        <p:nvSpPr>
          <p:cNvPr id="50" name="Text 40"/>
          <p:cNvSpPr txBox="1"/>
          <p:nvPr/>
        </p:nvSpPr>
        <p:spPr>
          <a:xfrm>
            <a:off x="742950" y="5750719"/>
            <a:ext cx="5210175" cy="299085"/>
          </a:xfrm>
          <a:prstGeom prst="rect">
            <a:avLst/>
          </a:prstGeom>
          <a:noFill/>
          <a:ln/>
        </p:spPr>
        <p:txBody>
          <a:bodyPr wrap="none" lIns="0" tIns="0" rIns="0" bIns="0" rtlCol="0" anchor="t"/>
          <a:lstStyle/>
          <a:p>
            <a:pPr algn="l" indent="0" marL="0">
              <a:lnSpc>
                <a:spcPts val="2175"/>
              </a:lnSpc>
              <a:buNone/>
            </a:pPr>
            <a:r>
              <a:rPr lang="en-GB" altLang="en-US" sz="1575" u="none" dirty="0">
                <a:solidFill>
                  <a:srgbClr val="1B1B1B"/>
                </a:solidFill>
                <a:latin typeface="Broksoft Geist 400" pitchFamily="34" charset="0"/>
                <a:ea typeface="Broksoft Geist 400" pitchFamily="34" charset="-122"/>
                <a:cs typeface="Broksoft Geist 400" pitchFamily="34" charset="-120"/>
              </a:rPr>
              <a:t>Order matching and fee calculation.</a:t>
            </a:r>
            <a:endParaRPr lang="en-GB" sz="1575" dirty="0"/>
          </a:p>
        </p:txBody>
      </p:sp>
      <p:sp>
        <p:nvSpPr>
          <p:cNvPr id="51" name="Text 41"/>
          <p:cNvSpPr txBox="1"/>
          <p:nvPr/>
        </p:nvSpPr>
        <p:spPr>
          <a:xfrm>
            <a:off x="6238875" y="5474494"/>
            <a:ext cx="5210175" cy="251460"/>
          </a:xfrm>
          <a:prstGeom prst="rect">
            <a:avLst/>
          </a:prstGeom>
          <a:noFill/>
          <a:ln/>
        </p:spPr>
        <p:txBody>
          <a:bodyPr wrap="none" lIns="0" tIns="0" rIns="0" bIns="0" rtlCol="0" anchor="t"/>
          <a:lstStyle/>
          <a:p>
            <a:pPr algn="l" indent="0" marL="0">
              <a:lnSpc>
                <a:spcPts val="1800"/>
              </a:lnSpc>
              <a:buNone/>
            </a:pPr>
            <a:r>
              <a:rPr lang="en-GB" altLang="en-US" sz="1275" u="none" spc="-25" kern="0" dirty="0">
                <a:solidFill>
                  <a:srgbClr val="087568"/>
                </a:solidFill>
                <a:latin typeface="Broksoft Geist 550" pitchFamily="34" charset="0"/>
                <a:ea typeface="Broksoft Geist 550" pitchFamily="34" charset="-122"/>
                <a:cs typeface="Broksoft Geist 550" pitchFamily="34" charset="-120"/>
              </a:rPr>
              <a:t>Position servicing</a:t>
            </a:r>
            <a:endParaRPr lang="en-GB" sz="1275" dirty="0"/>
          </a:p>
        </p:txBody>
      </p:sp>
      <p:sp>
        <p:nvSpPr>
          <p:cNvPr id="52" name="Text 42"/>
          <p:cNvSpPr txBox="1"/>
          <p:nvPr/>
        </p:nvSpPr>
        <p:spPr>
          <a:xfrm>
            <a:off x="6238875" y="5750719"/>
            <a:ext cx="5210175" cy="299085"/>
          </a:xfrm>
          <a:prstGeom prst="rect">
            <a:avLst/>
          </a:prstGeom>
          <a:noFill/>
          <a:ln/>
        </p:spPr>
        <p:txBody>
          <a:bodyPr wrap="none" lIns="0" tIns="0" rIns="0" bIns="0" rtlCol="0" anchor="t"/>
          <a:lstStyle/>
          <a:p>
            <a:pPr algn="l" indent="0" marL="0">
              <a:lnSpc>
                <a:spcPts val="2175"/>
              </a:lnSpc>
              <a:buNone/>
            </a:pPr>
            <a:r>
              <a:rPr lang="en-GB" altLang="en-US" sz="1575" u="none" dirty="0">
                <a:solidFill>
                  <a:srgbClr val="1B1B1B"/>
                </a:solidFill>
                <a:latin typeface="Broksoft Geist 400" pitchFamily="34" charset="0"/>
                <a:ea typeface="Broksoft Geist 400" pitchFamily="34" charset="-122"/>
                <a:cs typeface="Broksoft Geist 400" pitchFamily="34" charset="-120"/>
              </a:rPr>
              <a:t>Coupons, dividends and redemptions.</a:t>
            </a:r>
            <a:endParaRPr lang="en-GB" sz="1575" dirty="0"/>
          </a:p>
        </p:txBody>
      </p:sp>
      <p:sp>
        <p:nvSpPr>
          <p:cNvPr id="53" name="Shape 4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54" name="Shape 44"/>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55" name="Text 45">
            <a:hlinkClick r:id="rId9"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56" name="Text 4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03 / 14</a:t>
            </a:r>
            <a:endParaRPr lang="en-GB"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696575" y="381000"/>
            <a:ext cx="96202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Asset classes</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Multiple asset classes. A shared accounting system.</a:t>
            </a:r>
            <a:endParaRPr lang="en-GB" sz="3600" dirty="0"/>
          </a:p>
        </p:txBody>
      </p:sp>
      <p:sp>
        <p:nvSpPr>
          <p:cNvPr id="7" name="Shape 3"/>
          <p:cNvSpPr/>
          <p:nvPr/>
        </p:nvSpPr>
        <p:spPr>
          <a:xfrm>
            <a:off x="533400" y="2483644"/>
            <a:ext cx="2755255" cy="0"/>
          </a:xfrm>
          <a:prstGeom prst="line">
            <a:avLst/>
          </a:prstGeom>
          <a:noFill/>
          <a:ln w="9525">
            <a:solidFill>
              <a:srgbClr val="E4E7E5"/>
            </a:solidFill>
            <a:prstDash val="solid"/>
          </a:ln>
        </p:spPr>
      </p:sp>
      <p:pic>
        <p:nvPicPr>
          <p:cNvPr id="8" name="Image 2" descr="preencoded.png">    </p:cNvPr>
          <p:cNvPicPr>
            <a:picLocks noChangeAspect="1"/>
          </p:cNvPicPr>
          <p:nvPr/>
        </p:nvPicPr>
        <p:blipFill>
          <a:blip r:embed="rId3"/>
          <a:stretch>
            <a:fillRect/>
          </a:stretch>
        </p:blipFill>
        <p:spPr>
          <a:xfrm>
            <a:off x="533400" y="1931194"/>
            <a:ext cx="400050" cy="400050"/>
          </a:xfrm>
          <a:prstGeom prst="rect">
            <a:avLst/>
          </a:prstGeom>
        </p:spPr>
      </p:pic>
      <p:sp>
        <p:nvSpPr>
          <p:cNvPr id="9" name="Text 4"/>
          <p:cNvSpPr txBox="1"/>
          <p:nvPr/>
        </p:nvSpPr>
        <p:spPr>
          <a:xfrm>
            <a:off x="1066800" y="1988790"/>
            <a:ext cx="812750"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Equities</a:t>
            </a:r>
            <a:endParaRPr lang="en-GB" sz="1725" dirty="0"/>
          </a:p>
        </p:txBody>
      </p:sp>
      <p:sp>
        <p:nvSpPr>
          <p:cNvPr id="10" name="Shape 5"/>
          <p:cNvSpPr/>
          <p:nvPr/>
        </p:nvSpPr>
        <p:spPr>
          <a:xfrm>
            <a:off x="3555355" y="2483644"/>
            <a:ext cx="2755255" cy="0"/>
          </a:xfrm>
          <a:prstGeom prst="line">
            <a:avLst/>
          </a:prstGeom>
          <a:noFill/>
          <a:ln w="9525">
            <a:solidFill>
              <a:srgbClr val="E4E7E5"/>
            </a:solidFill>
            <a:prstDash val="solid"/>
          </a:ln>
        </p:spPr>
      </p:sp>
      <p:pic>
        <p:nvPicPr>
          <p:cNvPr id="11" name="Image 3" descr="preencoded.png">    </p:cNvPr>
          <p:cNvPicPr>
            <a:picLocks noChangeAspect="1"/>
          </p:cNvPicPr>
          <p:nvPr/>
        </p:nvPicPr>
        <p:blipFill>
          <a:blip r:embed="rId4"/>
          <a:stretch>
            <a:fillRect/>
          </a:stretch>
        </p:blipFill>
        <p:spPr>
          <a:xfrm>
            <a:off x="3555355" y="1931194"/>
            <a:ext cx="400050" cy="400050"/>
          </a:xfrm>
          <a:prstGeom prst="rect">
            <a:avLst/>
          </a:prstGeom>
        </p:spPr>
      </p:pic>
      <p:sp>
        <p:nvSpPr>
          <p:cNvPr id="12" name="Text 6"/>
          <p:cNvSpPr txBox="1"/>
          <p:nvPr/>
        </p:nvSpPr>
        <p:spPr>
          <a:xfrm>
            <a:off x="4088755" y="1988790"/>
            <a:ext cx="654397"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Bonds</a:t>
            </a:r>
            <a:endParaRPr lang="en-GB" sz="1725" dirty="0"/>
          </a:p>
        </p:txBody>
      </p:sp>
      <p:sp>
        <p:nvSpPr>
          <p:cNvPr id="13" name="Shape 7"/>
          <p:cNvSpPr/>
          <p:nvPr/>
        </p:nvSpPr>
        <p:spPr>
          <a:xfrm>
            <a:off x="533400" y="3178969"/>
            <a:ext cx="2755255" cy="0"/>
          </a:xfrm>
          <a:prstGeom prst="line">
            <a:avLst/>
          </a:prstGeom>
          <a:noFill/>
          <a:ln w="9525">
            <a:solidFill>
              <a:srgbClr val="E4E7E5"/>
            </a:solidFill>
            <a:prstDash val="solid"/>
          </a:ln>
        </p:spPr>
      </p:sp>
      <p:pic>
        <p:nvPicPr>
          <p:cNvPr id="14" name="Image 4" descr="preencoded.png">    </p:cNvPr>
          <p:cNvPicPr>
            <a:picLocks noChangeAspect="1"/>
          </p:cNvPicPr>
          <p:nvPr/>
        </p:nvPicPr>
        <p:blipFill>
          <a:blip r:embed="rId5"/>
          <a:stretch>
            <a:fillRect/>
          </a:stretch>
        </p:blipFill>
        <p:spPr>
          <a:xfrm>
            <a:off x="533400" y="2626519"/>
            <a:ext cx="400050" cy="400050"/>
          </a:xfrm>
          <a:prstGeom prst="rect">
            <a:avLst/>
          </a:prstGeom>
        </p:spPr>
      </p:pic>
      <p:sp>
        <p:nvSpPr>
          <p:cNvPr id="15" name="Text 8"/>
          <p:cNvSpPr txBox="1"/>
          <p:nvPr/>
        </p:nvSpPr>
        <p:spPr>
          <a:xfrm>
            <a:off x="1066800" y="2684115"/>
            <a:ext cx="625822"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Funds</a:t>
            </a:r>
            <a:endParaRPr lang="en-GB" sz="1725" dirty="0"/>
          </a:p>
        </p:txBody>
      </p:sp>
      <p:sp>
        <p:nvSpPr>
          <p:cNvPr id="16" name="Shape 9"/>
          <p:cNvSpPr/>
          <p:nvPr/>
        </p:nvSpPr>
        <p:spPr>
          <a:xfrm>
            <a:off x="3555355" y="3178969"/>
            <a:ext cx="2755255" cy="0"/>
          </a:xfrm>
          <a:prstGeom prst="line">
            <a:avLst/>
          </a:prstGeom>
          <a:noFill/>
          <a:ln w="9525">
            <a:solidFill>
              <a:srgbClr val="E4E7E5"/>
            </a:solidFill>
            <a:prstDash val="solid"/>
          </a:ln>
        </p:spPr>
      </p:sp>
      <p:pic>
        <p:nvPicPr>
          <p:cNvPr id="17" name="Image 5" descr="preencoded.png">    </p:cNvPr>
          <p:cNvPicPr>
            <a:picLocks noChangeAspect="1"/>
          </p:cNvPicPr>
          <p:nvPr/>
        </p:nvPicPr>
        <p:blipFill>
          <a:blip r:embed="rId6"/>
          <a:stretch>
            <a:fillRect/>
          </a:stretch>
        </p:blipFill>
        <p:spPr>
          <a:xfrm>
            <a:off x="3555355" y="2626519"/>
            <a:ext cx="400050" cy="400050"/>
          </a:xfrm>
          <a:prstGeom prst="rect">
            <a:avLst/>
          </a:prstGeom>
        </p:spPr>
      </p:pic>
      <p:sp>
        <p:nvSpPr>
          <p:cNvPr id="18" name="Text 10"/>
          <p:cNvSpPr txBox="1"/>
          <p:nvPr/>
        </p:nvSpPr>
        <p:spPr>
          <a:xfrm>
            <a:off x="4088755" y="2684115"/>
            <a:ext cx="1104454"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Derivatives</a:t>
            </a:r>
            <a:endParaRPr lang="en-GB" sz="1725" dirty="0"/>
          </a:p>
        </p:txBody>
      </p:sp>
      <p:sp>
        <p:nvSpPr>
          <p:cNvPr id="19" name="Shape 11"/>
          <p:cNvSpPr/>
          <p:nvPr/>
        </p:nvSpPr>
        <p:spPr>
          <a:xfrm>
            <a:off x="533400" y="3874294"/>
            <a:ext cx="2755255" cy="0"/>
          </a:xfrm>
          <a:prstGeom prst="line">
            <a:avLst/>
          </a:prstGeom>
          <a:noFill/>
          <a:ln w="9525">
            <a:solidFill>
              <a:srgbClr val="E4E7E5"/>
            </a:solidFill>
            <a:prstDash val="solid"/>
          </a:ln>
        </p:spPr>
      </p:sp>
      <p:pic>
        <p:nvPicPr>
          <p:cNvPr id="20" name="Image 6" descr="preencoded.png">    </p:cNvPr>
          <p:cNvPicPr>
            <a:picLocks noChangeAspect="1"/>
          </p:cNvPicPr>
          <p:nvPr/>
        </p:nvPicPr>
        <p:blipFill>
          <a:blip r:embed="rId7"/>
          <a:stretch>
            <a:fillRect/>
          </a:stretch>
        </p:blipFill>
        <p:spPr>
          <a:xfrm>
            <a:off x="533400" y="3321844"/>
            <a:ext cx="400050" cy="400050"/>
          </a:xfrm>
          <a:prstGeom prst="rect">
            <a:avLst/>
          </a:prstGeom>
        </p:spPr>
      </p:pic>
      <p:sp>
        <p:nvSpPr>
          <p:cNvPr id="21" name="Text 12"/>
          <p:cNvSpPr txBox="1"/>
          <p:nvPr/>
        </p:nvSpPr>
        <p:spPr>
          <a:xfrm>
            <a:off x="1066800" y="3379440"/>
            <a:ext cx="267593"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FX</a:t>
            </a:r>
            <a:endParaRPr lang="en-GB" sz="1725" dirty="0"/>
          </a:p>
        </p:txBody>
      </p:sp>
      <p:sp>
        <p:nvSpPr>
          <p:cNvPr id="22" name="Shape 13"/>
          <p:cNvSpPr/>
          <p:nvPr/>
        </p:nvSpPr>
        <p:spPr>
          <a:xfrm>
            <a:off x="3555355" y="3874294"/>
            <a:ext cx="2755255" cy="0"/>
          </a:xfrm>
          <a:prstGeom prst="line">
            <a:avLst/>
          </a:prstGeom>
          <a:noFill/>
          <a:ln w="9525">
            <a:solidFill>
              <a:srgbClr val="E4E7E5"/>
            </a:solidFill>
            <a:prstDash val="solid"/>
          </a:ln>
        </p:spPr>
      </p:sp>
      <p:pic>
        <p:nvPicPr>
          <p:cNvPr id="23" name="Image 7" descr="preencoded.png">    </p:cNvPr>
          <p:cNvPicPr>
            <a:picLocks noChangeAspect="1"/>
          </p:cNvPicPr>
          <p:nvPr/>
        </p:nvPicPr>
        <p:blipFill>
          <a:blip r:embed="rId8"/>
          <a:stretch>
            <a:fillRect/>
          </a:stretch>
        </p:blipFill>
        <p:spPr>
          <a:xfrm>
            <a:off x="3555355" y="3321844"/>
            <a:ext cx="400050" cy="400050"/>
          </a:xfrm>
          <a:prstGeom prst="rect">
            <a:avLst/>
          </a:prstGeom>
        </p:spPr>
      </p:pic>
      <p:sp>
        <p:nvSpPr>
          <p:cNvPr id="24" name="Text 14"/>
          <p:cNvSpPr txBox="1"/>
          <p:nvPr/>
        </p:nvSpPr>
        <p:spPr>
          <a:xfrm>
            <a:off x="4088755" y="3379440"/>
            <a:ext cx="1376958" cy="307568"/>
          </a:xfrm>
          <a:prstGeom prst="rect">
            <a:avLst/>
          </a:prstGeom>
          <a:noFill/>
          <a:ln/>
        </p:spPr>
        <p:txBody>
          <a:bodyPr wrap="none" lIns="0" tIns="0" rIns="0" bIns="0" rtlCol="0" anchor="t"/>
          <a:lstStyle/>
          <a:p>
            <a:pPr algn="l" indent="0" marL="0">
              <a:lnSpc>
                <a:spcPts val="2242"/>
              </a:lnSpc>
              <a:buNone/>
            </a:pPr>
            <a:r>
              <a:rPr lang="en-GB" altLang="en-US" sz="1725" u="none" spc="-34" kern="0" dirty="0">
                <a:solidFill>
                  <a:srgbClr val="1B1B1B"/>
                </a:solidFill>
                <a:latin typeface="Broksoft Geist 550" pitchFamily="34" charset="0"/>
                <a:ea typeface="Broksoft Geist 550" pitchFamily="34" charset="-122"/>
                <a:cs typeface="Broksoft Geist 550" pitchFamily="34" charset="-120"/>
              </a:rPr>
              <a:t>Digital assets</a:t>
            </a:r>
            <a:endParaRPr lang="en-GB" sz="1725" dirty="0"/>
          </a:p>
        </p:txBody>
      </p:sp>
      <p:sp>
        <p:nvSpPr>
          <p:cNvPr id="25" name="Shape 15"/>
          <p:cNvSpPr/>
          <p:nvPr/>
        </p:nvSpPr>
        <p:spPr>
          <a:xfrm>
            <a:off x="533400" y="4121944"/>
            <a:ext cx="5777210" cy="742950"/>
          </a:xfrm>
          <a:prstGeom prst="rect">
            <a:avLst/>
          </a:prstGeom>
          <a:solidFill>
            <a:srgbClr val="E8F3F0"/>
          </a:solidFill>
          <a:ln w="12700">
            <a:solidFill>
              <a:srgbClr val="333333">
                <a:alpha val="0"/>
              </a:srgbClr>
            </a:solidFill>
            <a:prstDash val="solid"/>
          </a:ln>
        </p:spPr>
      </p:sp>
      <p:sp>
        <p:nvSpPr>
          <p:cNvPr id="26" name="Shape 16"/>
          <p:cNvSpPr/>
          <p:nvPr/>
        </p:nvSpPr>
        <p:spPr>
          <a:xfrm>
            <a:off x="533400" y="4121944"/>
            <a:ext cx="5777210" cy="0"/>
          </a:xfrm>
          <a:prstGeom prst="line">
            <a:avLst/>
          </a:prstGeom>
          <a:noFill/>
          <a:ln w="9525">
            <a:solidFill>
              <a:srgbClr val="D4E6DF"/>
            </a:solidFill>
            <a:prstDash val="solid"/>
          </a:ln>
        </p:spPr>
      </p:sp>
      <p:sp>
        <p:nvSpPr>
          <p:cNvPr id="27" name="Shape 17"/>
          <p:cNvSpPr/>
          <p:nvPr/>
        </p:nvSpPr>
        <p:spPr>
          <a:xfrm>
            <a:off x="6310610" y="4121944"/>
            <a:ext cx="0" cy="742950"/>
          </a:xfrm>
          <a:prstGeom prst="line">
            <a:avLst/>
          </a:prstGeom>
          <a:noFill/>
          <a:ln w="9525">
            <a:solidFill>
              <a:srgbClr val="D4E6DF"/>
            </a:solidFill>
            <a:prstDash val="solid"/>
          </a:ln>
        </p:spPr>
      </p:sp>
      <p:sp>
        <p:nvSpPr>
          <p:cNvPr id="28" name="Shape 18"/>
          <p:cNvSpPr/>
          <p:nvPr/>
        </p:nvSpPr>
        <p:spPr>
          <a:xfrm>
            <a:off x="533400" y="4864894"/>
            <a:ext cx="5777210" cy="0"/>
          </a:xfrm>
          <a:prstGeom prst="line">
            <a:avLst/>
          </a:prstGeom>
          <a:noFill/>
          <a:ln w="9525">
            <a:solidFill>
              <a:srgbClr val="D4E6DF"/>
            </a:solidFill>
            <a:prstDash val="solid"/>
          </a:ln>
        </p:spPr>
      </p:sp>
      <p:sp>
        <p:nvSpPr>
          <p:cNvPr id="29" name="Shape 19"/>
          <p:cNvSpPr/>
          <p:nvPr/>
        </p:nvSpPr>
        <p:spPr>
          <a:xfrm>
            <a:off x="533400" y="4121944"/>
            <a:ext cx="0" cy="742950"/>
          </a:xfrm>
          <a:prstGeom prst="line">
            <a:avLst/>
          </a:prstGeom>
          <a:noFill/>
          <a:ln w="9525">
            <a:solidFill>
              <a:srgbClr val="D4E6DF"/>
            </a:solidFill>
            <a:prstDash val="solid"/>
          </a:ln>
        </p:spPr>
      </p:sp>
      <p:sp>
        <p:nvSpPr>
          <p:cNvPr id="30" name="Text 20"/>
          <p:cNvSpPr txBox="1"/>
          <p:nvPr/>
        </p:nvSpPr>
        <p:spPr>
          <a:xfrm>
            <a:off x="714375" y="4341019"/>
            <a:ext cx="5415260" cy="327660"/>
          </a:xfrm>
          <a:prstGeom prst="rect">
            <a:avLst/>
          </a:prstGeom>
          <a:noFill/>
          <a:ln/>
        </p:spPr>
        <p:txBody>
          <a:bodyPr wrap="none" lIns="0" tIns="0" rIns="0" bIns="0" rtlCol="0" anchor="t"/>
          <a:lstStyle/>
          <a:p>
            <a:pPr algn="l" indent="0" marL="0">
              <a:lnSpc>
                <a:spcPts val="2400"/>
              </a:lnSpc>
              <a:buNone/>
            </a:pPr>
            <a:r>
              <a:rPr lang="en-GB" altLang="en-US" sz="1725" u="none" dirty="0">
                <a:solidFill>
                  <a:srgbClr val="087568"/>
                </a:solidFill>
                <a:latin typeface="Broksoft Geist 550" pitchFamily="34" charset="0"/>
                <a:ea typeface="Broksoft Geist 550" pitchFamily="34" charset="-122"/>
                <a:cs typeface="Broksoft Geist 550" pitchFamily="34" charset="-120"/>
              </a:rPr>
              <a:t>Positions · Fees · Reporting</a:t>
            </a:r>
            <a:endParaRPr lang="en-GB" sz="1725" dirty="0"/>
          </a:p>
        </p:txBody>
      </p:sp>
      <p:sp>
        <p:nvSpPr>
          <p:cNvPr id="31" name="Text 21"/>
          <p:cNvSpPr txBox="1"/>
          <p:nvPr/>
        </p:nvSpPr>
        <p:spPr>
          <a:xfrm>
            <a:off x="6844010" y="1902619"/>
            <a:ext cx="4814590" cy="2325826"/>
          </a:xfrm>
          <a:prstGeom prst="rect">
            <a:avLst/>
          </a:prstGeom>
          <a:noFill/>
          <a:ln/>
        </p:spPr>
        <p:txBody>
          <a:bodyPr wrap="none" lIns="0" tIns="0" rIns="0" bIns="0" rtlCol="0" anchor="t"/>
          <a:lstStyle/>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Instruments share position accounting,</a:t>
            </a:r>
            <a:endParaRPr lang="en-GB" sz="1950" dirty="0"/>
          </a:p>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fee calculation and reporting. Bonds,</a:t>
            </a:r>
            <a:endParaRPr lang="en-GB" sz="1950" dirty="0"/>
          </a:p>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derivatives and digital assets have</a:t>
            </a:r>
            <a:endParaRPr lang="en-GB" sz="1950" dirty="0"/>
          </a:p>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dedicated parameters and workflows.</a:t>
            </a:r>
            <a:endParaRPr lang="en-GB" sz="1950" dirty="0"/>
          </a:p>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Your firm’s activities determine the</a:t>
            </a:r>
            <a:endParaRPr lang="en-GB" sz="1950" dirty="0"/>
          </a:p>
          <a:p>
            <a:pPr algn="l" indent="0" marL="0">
              <a:lnSpc>
                <a:spcPts val="3023"/>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module configuration.</a:t>
            </a:r>
            <a:endParaRPr lang="en-GB" sz="1950" dirty="0"/>
          </a:p>
        </p:txBody>
      </p:sp>
      <p:sp>
        <p:nvSpPr>
          <p:cNvPr id="32" name="Shape 22"/>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33" name="Shape 23"/>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34" name="Text 24">
            <a:hlinkClick r:id="rId9"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9"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35" name="Text 25"/>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04 / 14</a:t>
            </a:r>
            <a:endParaRPr lang="en-GB"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858500" y="381000"/>
            <a:ext cx="8001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Accounting</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Accounting that preserves the transaction history</a:t>
            </a:r>
            <a:endParaRPr lang="en-GB" sz="3600" dirty="0"/>
          </a:p>
        </p:txBody>
      </p:sp>
      <p:sp>
        <p:nvSpPr>
          <p:cNvPr id="7" name="Text 3"/>
          <p:cNvSpPr txBox="1"/>
          <p:nvPr/>
        </p:nvSpPr>
        <p:spPr>
          <a:xfrm>
            <a:off x="533400" y="2163366"/>
            <a:ext cx="247650" cy="949017"/>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01</a:t>
            </a:r>
            <a:endParaRPr lang="en-GB" sz="1125" dirty="0"/>
          </a:p>
        </p:txBody>
      </p:sp>
      <p:sp>
        <p:nvSpPr>
          <p:cNvPr id="8" name="Text 4"/>
          <p:cNvSpPr txBox="1"/>
          <p:nvPr/>
        </p:nvSpPr>
        <p:spPr>
          <a:xfrm>
            <a:off x="895350" y="2115741"/>
            <a:ext cx="4501902" cy="996642"/>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Double-entry accounting and an</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immutable general ledger. Permitted</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corrections use reversals.</a:t>
            </a:r>
            <a:endParaRPr lang="en-GB" sz="1800" dirty="0"/>
          </a:p>
        </p:txBody>
      </p:sp>
      <p:sp>
        <p:nvSpPr>
          <p:cNvPr id="9" name="Text 5"/>
          <p:cNvSpPr txBox="1"/>
          <p:nvPr/>
        </p:nvSpPr>
        <p:spPr>
          <a:xfrm>
            <a:off x="533400" y="3346698"/>
            <a:ext cx="247650" cy="949017"/>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02</a:t>
            </a:r>
            <a:endParaRPr lang="en-GB" sz="1125" dirty="0"/>
          </a:p>
        </p:txBody>
      </p:sp>
      <p:sp>
        <p:nvSpPr>
          <p:cNvPr id="10" name="Text 6"/>
          <p:cNvSpPr txBox="1"/>
          <p:nvPr/>
        </p:nvSpPr>
        <p:spPr>
          <a:xfrm>
            <a:off x="895350" y="3299073"/>
            <a:ext cx="4501902" cy="996642"/>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Lots, available balances and P&amp;L are</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supported by reconciliation and end-of-day</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close.</a:t>
            </a:r>
            <a:endParaRPr lang="en-GB" sz="1800" dirty="0"/>
          </a:p>
        </p:txBody>
      </p:sp>
      <p:sp>
        <p:nvSpPr>
          <p:cNvPr id="11" name="Text 7"/>
          <p:cNvSpPr txBox="1"/>
          <p:nvPr/>
        </p:nvSpPr>
        <p:spPr>
          <a:xfrm>
            <a:off x="533400" y="4530030"/>
            <a:ext cx="247650" cy="624423"/>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03</a:t>
            </a:r>
            <a:endParaRPr lang="en-GB" sz="1125" dirty="0"/>
          </a:p>
        </p:txBody>
      </p:sp>
      <p:sp>
        <p:nvSpPr>
          <p:cNvPr id="12" name="Text 8"/>
          <p:cNvSpPr txBox="1"/>
          <p:nvPr/>
        </p:nvSpPr>
        <p:spPr>
          <a:xfrm>
            <a:off x="895350" y="4482405"/>
            <a:ext cx="4501902"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Backdated changes flag affected closed</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days for recalculation.</a:t>
            </a:r>
            <a:endParaRPr lang="en-GB"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Broksoft portfolio positions, cash balances and asset valuations.">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en-GB" altLang="en-US" sz="1125" u="none" dirty="0">
                <a:solidFill>
                  <a:srgbClr val="626864"/>
                </a:solidFill>
                <a:latin typeface="Broksoft Geist 400" pitchFamily="34" charset="0"/>
                <a:ea typeface="Broksoft Geist 400" pitchFamily="34" charset="-122"/>
                <a:cs typeface="Broksoft Geist 400" pitchFamily="34" charset="-120"/>
              </a:rPr>
              <a:t>Real interface · demonstration data</a:t>
            </a:r>
            <a:endParaRPr lang="en-GB"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05 / 14</a:t>
            </a:r>
            <a:endParaRPr lang="en-GB"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1325225" y="381000"/>
            <a:ext cx="33337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Fees</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Fee terms retain their history</a:t>
            </a:r>
            <a:endParaRPr lang="en-GB" sz="3600" dirty="0"/>
          </a:p>
        </p:txBody>
      </p:sp>
      <p:sp>
        <p:nvSpPr>
          <p:cNvPr id="7" name="Text 3"/>
          <p:cNvSpPr txBox="1"/>
          <p:nvPr/>
        </p:nvSpPr>
        <p:spPr>
          <a:xfrm>
            <a:off x="533400" y="2325588"/>
            <a:ext cx="247650" cy="624423"/>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01</a:t>
            </a:r>
            <a:endParaRPr lang="en-GB" sz="1125" dirty="0"/>
          </a:p>
        </p:txBody>
      </p:sp>
      <p:sp>
        <p:nvSpPr>
          <p:cNvPr id="8" name="Text 4"/>
          <p:cNvSpPr txBox="1"/>
          <p:nvPr/>
        </p:nvSpPr>
        <p:spPr>
          <a:xfrm>
            <a:off x="895350" y="2277963"/>
            <a:ext cx="4501902"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Fee plans apply to a client or account from</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a specified date.</a:t>
            </a:r>
            <a:endParaRPr lang="en-GB" sz="1800" dirty="0"/>
          </a:p>
        </p:txBody>
      </p:sp>
      <p:sp>
        <p:nvSpPr>
          <p:cNvPr id="9" name="Text 5"/>
          <p:cNvSpPr txBox="1"/>
          <p:nvPr/>
        </p:nvSpPr>
        <p:spPr>
          <a:xfrm>
            <a:off x="533400" y="3184327"/>
            <a:ext cx="247650" cy="624423"/>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02</a:t>
            </a:r>
            <a:endParaRPr lang="en-GB" sz="1125" dirty="0"/>
          </a:p>
        </p:txBody>
      </p:sp>
      <p:sp>
        <p:nvSpPr>
          <p:cNvPr id="10" name="Text 6"/>
          <p:cNvSpPr txBox="1"/>
          <p:nvPr/>
        </p:nvSpPr>
        <p:spPr>
          <a:xfrm>
            <a:off x="895350" y="3136702"/>
            <a:ext cx="4501902"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A new rate does not rewrite previous</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charges.</a:t>
            </a:r>
            <a:endParaRPr lang="en-GB" sz="1800" dirty="0"/>
          </a:p>
        </p:txBody>
      </p:sp>
      <p:sp>
        <p:nvSpPr>
          <p:cNvPr id="11" name="Text 7"/>
          <p:cNvSpPr txBox="1"/>
          <p:nvPr/>
        </p:nvSpPr>
        <p:spPr>
          <a:xfrm>
            <a:off x="533400" y="4043065"/>
            <a:ext cx="247650" cy="949017"/>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03</a:t>
            </a:r>
            <a:endParaRPr lang="en-GB" sz="1125" dirty="0"/>
          </a:p>
        </p:txBody>
      </p:sp>
      <p:sp>
        <p:nvSpPr>
          <p:cNvPr id="12" name="Text 8"/>
          <p:cNvSpPr txBox="1"/>
          <p:nvPr/>
        </p:nvSpPr>
        <p:spPr>
          <a:xfrm>
            <a:off x="895350" y="3995440"/>
            <a:ext cx="4501902" cy="996642"/>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Trading, custody and recurring fees are</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supported, with applied rules available for</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review.</a:t>
            </a:r>
            <a:endParaRPr lang="en-GB"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Commission matrix showing fee types, calculation methods and pricing rules.">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en-GB" altLang="en-US" sz="1125" u="none" dirty="0">
                <a:solidFill>
                  <a:srgbClr val="626864"/>
                </a:solidFill>
                <a:latin typeface="Broksoft Geist 400" pitchFamily="34" charset="0"/>
                <a:ea typeface="Broksoft Geist 400" pitchFamily="34" charset="-122"/>
                <a:cs typeface="Broksoft Geist 400" pitchFamily="34" charset="-120"/>
              </a:rPr>
              <a:t>Real interface · demonstration data</a:t>
            </a:r>
            <a:endParaRPr lang="en-GB"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06 / 14</a:t>
            </a:r>
            <a:endParaRPr lang="en-GB"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1087100" y="381000"/>
            <a:ext cx="5715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Controls</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Controls are part of the workflow</a:t>
            </a:r>
            <a:endParaRPr lang="en-GB" sz="3600" dirty="0"/>
          </a:p>
        </p:txBody>
      </p:sp>
      <p:sp>
        <p:nvSpPr>
          <p:cNvPr id="7" name="Shape 3"/>
          <p:cNvSpPr/>
          <p:nvPr/>
        </p:nvSpPr>
        <p:spPr>
          <a:xfrm>
            <a:off x="533400" y="1921669"/>
            <a:ext cx="3505200" cy="0"/>
          </a:xfrm>
          <a:prstGeom prst="line">
            <a:avLst/>
          </a:prstGeom>
          <a:noFill/>
          <a:ln w="19050">
            <a:solidFill>
              <a:srgbClr val="087F73"/>
            </a:solidFill>
            <a:prstDash val="solid"/>
          </a:ln>
        </p:spPr>
      </p:sp>
      <p:sp>
        <p:nvSpPr>
          <p:cNvPr id="8" name="Text 4"/>
          <p:cNvSpPr txBox="1"/>
          <p:nvPr/>
        </p:nvSpPr>
        <p:spPr>
          <a:xfrm>
            <a:off x="533400" y="2112169"/>
            <a:ext cx="3505200" cy="232410"/>
          </a:xfrm>
          <a:prstGeom prst="rect">
            <a:avLst/>
          </a:prstGeom>
          <a:noFill/>
          <a:ln/>
        </p:spPr>
        <p:txBody>
          <a:bodyPr wrap="none" lIns="0" tIns="0" rIns="0" bIns="0" rtlCol="0" anchor="t"/>
          <a:lstStyle/>
          <a:p>
            <a:pPr algn="l" indent="0" marL="0">
              <a:lnSpc>
                <a:spcPts val="165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rPr>
              <a:t>01</a:t>
            </a:r>
            <a:endParaRPr lang="en-GB" sz="1200" dirty="0"/>
          </a:p>
        </p:txBody>
      </p:sp>
      <p:sp>
        <p:nvSpPr>
          <p:cNvPr id="9" name="Text 5"/>
          <p:cNvSpPr txBox="1"/>
          <p:nvPr/>
        </p:nvSpPr>
        <p:spPr>
          <a:xfrm>
            <a:off x="533400" y="2474119"/>
            <a:ext cx="3505200" cy="670560"/>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Client due diligence</a:t>
            </a:r>
            <a:endParaRPr lang="en-GB" sz="1950" dirty="0"/>
          </a:p>
        </p:txBody>
      </p:sp>
      <p:sp>
        <p:nvSpPr>
          <p:cNvPr id="10" name="Text 6"/>
          <p:cNvSpPr txBox="1"/>
          <p:nvPr/>
        </p:nvSpPr>
        <p:spPr>
          <a:xfrm>
            <a:off x="533400" y="3331369"/>
            <a:ext cx="3505200" cy="1037719"/>
          </a:xfrm>
          <a:prstGeom prst="rect">
            <a:avLst/>
          </a:prstGeom>
          <a:noFill/>
          <a:ln/>
        </p:spPr>
        <p:txBody>
          <a:bodyPr wrap="none" lIns="0" tIns="0" rIns="0" bIns="0" rtlCol="0" anchor="t"/>
          <a:lstStyle/>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KYC, screening and transaction</a:t>
            </a:r>
            <a:endParaRPr lang="en-GB" sz="1800" dirty="0"/>
          </a:p>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monitoring connect to</a:t>
            </a:r>
            <a:endParaRPr lang="en-GB" sz="1800" dirty="0"/>
          </a:p>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documents and decision records.</a:t>
            </a:r>
            <a:endParaRPr lang="en-GB" sz="1800" dirty="0"/>
          </a:p>
        </p:txBody>
      </p:sp>
      <p:sp>
        <p:nvSpPr>
          <p:cNvPr id="11" name="Shape 7"/>
          <p:cNvSpPr/>
          <p:nvPr/>
        </p:nvSpPr>
        <p:spPr>
          <a:xfrm>
            <a:off x="4343400" y="1921669"/>
            <a:ext cx="3505200" cy="0"/>
          </a:xfrm>
          <a:prstGeom prst="line">
            <a:avLst/>
          </a:prstGeom>
          <a:noFill/>
          <a:ln w="19050">
            <a:solidFill>
              <a:srgbClr val="087F73"/>
            </a:solidFill>
            <a:prstDash val="solid"/>
          </a:ln>
        </p:spPr>
      </p:sp>
      <p:sp>
        <p:nvSpPr>
          <p:cNvPr id="12" name="Text 8"/>
          <p:cNvSpPr txBox="1"/>
          <p:nvPr/>
        </p:nvSpPr>
        <p:spPr>
          <a:xfrm>
            <a:off x="4343400" y="2112169"/>
            <a:ext cx="3505200" cy="232410"/>
          </a:xfrm>
          <a:prstGeom prst="rect">
            <a:avLst/>
          </a:prstGeom>
          <a:noFill/>
          <a:ln/>
        </p:spPr>
        <p:txBody>
          <a:bodyPr wrap="none" lIns="0" tIns="0" rIns="0" bIns="0" rtlCol="0" anchor="t"/>
          <a:lstStyle/>
          <a:p>
            <a:pPr algn="l" indent="0" marL="0">
              <a:lnSpc>
                <a:spcPts val="165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rPr>
              <a:t>02</a:t>
            </a:r>
            <a:endParaRPr lang="en-GB" sz="1200" dirty="0"/>
          </a:p>
        </p:txBody>
      </p:sp>
      <p:sp>
        <p:nvSpPr>
          <p:cNvPr id="13" name="Text 9"/>
          <p:cNvSpPr txBox="1"/>
          <p:nvPr/>
        </p:nvSpPr>
        <p:spPr>
          <a:xfrm>
            <a:off x="4343400" y="2474119"/>
            <a:ext cx="3505200" cy="670560"/>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Segregation of duties</a:t>
            </a:r>
            <a:endParaRPr lang="en-GB" sz="1950" dirty="0"/>
          </a:p>
        </p:txBody>
      </p:sp>
      <p:sp>
        <p:nvSpPr>
          <p:cNvPr id="14" name="Text 10"/>
          <p:cNvSpPr txBox="1"/>
          <p:nvPr/>
        </p:nvSpPr>
        <p:spPr>
          <a:xfrm>
            <a:off x="4343400" y="3331369"/>
            <a:ext cx="3505200" cy="1037719"/>
          </a:xfrm>
          <a:prstGeom prst="rect">
            <a:avLst/>
          </a:prstGeom>
          <a:noFill/>
          <a:ln/>
        </p:spPr>
        <p:txBody>
          <a:bodyPr wrap="none" lIns="0" tIns="0" rIns="0" bIns="0" rtlCol="0" anchor="t"/>
          <a:lstStyle/>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Roles define permissions.</a:t>
            </a:r>
            <a:endParaRPr lang="en-GB" sz="1800" dirty="0"/>
          </a:p>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Independent approval follows</a:t>
            </a:r>
            <a:endParaRPr lang="en-GB" sz="1800" dirty="0"/>
          </a:p>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configured rules.</a:t>
            </a:r>
            <a:endParaRPr lang="en-GB" sz="1800" dirty="0"/>
          </a:p>
        </p:txBody>
      </p:sp>
      <p:sp>
        <p:nvSpPr>
          <p:cNvPr id="15" name="Shape 11"/>
          <p:cNvSpPr/>
          <p:nvPr/>
        </p:nvSpPr>
        <p:spPr>
          <a:xfrm>
            <a:off x="8153400" y="1921669"/>
            <a:ext cx="3505200" cy="0"/>
          </a:xfrm>
          <a:prstGeom prst="line">
            <a:avLst/>
          </a:prstGeom>
          <a:noFill/>
          <a:ln w="19050">
            <a:solidFill>
              <a:srgbClr val="087F73"/>
            </a:solidFill>
            <a:prstDash val="solid"/>
          </a:ln>
        </p:spPr>
      </p:sp>
      <p:sp>
        <p:nvSpPr>
          <p:cNvPr id="16" name="Text 12"/>
          <p:cNvSpPr txBox="1"/>
          <p:nvPr/>
        </p:nvSpPr>
        <p:spPr>
          <a:xfrm>
            <a:off x="8153400" y="2112169"/>
            <a:ext cx="3505200" cy="232410"/>
          </a:xfrm>
          <a:prstGeom prst="rect">
            <a:avLst/>
          </a:prstGeom>
          <a:noFill/>
          <a:ln/>
        </p:spPr>
        <p:txBody>
          <a:bodyPr wrap="none" lIns="0" tIns="0" rIns="0" bIns="0" rtlCol="0" anchor="t"/>
          <a:lstStyle/>
          <a:p>
            <a:pPr algn="l" indent="0" marL="0">
              <a:lnSpc>
                <a:spcPts val="165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rPr>
              <a:t>03</a:t>
            </a:r>
            <a:endParaRPr lang="en-GB" sz="1200" dirty="0"/>
          </a:p>
        </p:txBody>
      </p:sp>
      <p:sp>
        <p:nvSpPr>
          <p:cNvPr id="17" name="Text 13"/>
          <p:cNvSpPr txBox="1"/>
          <p:nvPr/>
        </p:nvSpPr>
        <p:spPr>
          <a:xfrm>
            <a:off x="8153400" y="2474119"/>
            <a:ext cx="3505200" cy="670560"/>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Decision records</a:t>
            </a:r>
            <a:endParaRPr lang="en-GB" sz="1950" dirty="0"/>
          </a:p>
        </p:txBody>
      </p:sp>
      <p:sp>
        <p:nvSpPr>
          <p:cNvPr id="18" name="Text 14"/>
          <p:cNvSpPr txBox="1"/>
          <p:nvPr/>
        </p:nvSpPr>
        <p:spPr>
          <a:xfrm>
            <a:off x="8153400" y="3331369"/>
            <a:ext cx="3505200" cy="699433"/>
          </a:xfrm>
          <a:prstGeom prst="rect">
            <a:avLst/>
          </a:prstGeom>
          <a:noFill/>
          <a:ln/>
        </p:spPr>
        <p:txBody>
          <a:bodyPr wrap="none" lIns="0" tIns="0" rIns="0" bIns="0" rtlCol="0" anchor="t"/>
          <a:lstStyle/>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The audit trail records who</a:t>
            </a:r>
            <a:endParaRPr lang="en-GB" sz="1800" dirty="0"/>
          </a:p>
          <a:p>
            <a:pPr algn="l" indent="0" marL="0">
              <a:lnSpc>
                <a:spcPts val="2664"/>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changed what and when.</a:t>
            </a:r>
            <a:endParaRPr lang="en-GB" sz="1800" dirty="0"/>
          </a:p>
        </p:txBody>
      </p:sp>
      <p:sp>
        <p:nvSpPr>
          <p:cNvPr id="19" name="Shape 15"/>
          <p:cNvSpPr/>
          <p:nvPr/>
        </p:nvSpPr>
        <p:spPr>
          <a:xfrm>
            <a:off x="533400" y="4631978"/>
            <a:ext cx="11125200" cy="647700"/>
          </a:xfrm>
          <a:prstGeom prst="rect">
            <a:avLst/>
          </a:prstGeom>
          <a:solidFill>
            <a:srgbClr val="F7F8F7"/>
          </a:solidFill>
          <a:ln w="12700">
            <a:solidFill>
              <a:srgbClr val="333333">
                <a:alpha val="0"/>
              </a:srgbClr>
            </a:solidFill>
            <a:prstDash val="solid"/>
          </a:ln>
        </p:spPr>
      </p:sp>
      <p:sp>
        <p:nvSpPr>
          <p:cNvPr id="20" name="Shape 16"/>
          <p:cNvSpPr/>
          <p:nvPr/>
        </p:nvSpPr>
        <p:spPr>
          <a:xfrm>
            <a:off x="533400" y="4631978"/>
            <a:ext cx="11125200" cy="0"/>
          </a:xfrm>
          <a:prstGeom prst="line">
            <a:avLst/>
          </a:prstGeom>
          <a:noFill/>
          <a:ln w="9525">
            <a:solidFill>
              <a:srgbClr val="E4E7E5"/>
            </a:solidFill>
            <a:prstDash val="solid"/>
          </a:ln>
        </p:spPr>
      </p:sp>
      <p:sp>
        <p:nvSpPr>
          <p:cNvPr id="21" name="Shape 17"/>
          <p:cNvSpPr/>
          <p:nvPr/>
        </p:nvSpPr>
        <p:spPr>
          <a:xfrm>
            <a:off x="11658600" y="4631978"/>
            <a:ext cx="0" cy="647700"/>
          </a:xfrm>
          <a:prstGeom prst="line">
            <a:avLst/>
          </a:prstGeom>
          <a:noFill/>
          <a:ln w="9525">
            <a:solidFill>
              <a:srgbClr val="E4E7E5"/>
            </a:solidFill>
            <a:prstDash val="solid"/>
          </a:ln>
        </p:spPr>
      </p:sp>
      <p:sp>
        <p:nvSpPr>
          <p:cNvPr id="22" name="Shape 18"/>
          <p:cNvSpPr/>
          <p:nvPr/>
        </p:nvSpPr>
        <p:spPr>
          <a:xfrm>
            <a:off x="533400" y="5279678"/>
            <a:ext cx="11125200" cy="0"/>
          </a:xfrm>
          <a:prstGeom prst="line">
            <a:avLst/>
          </a:prstGeom>
          <a:noFill/>
          <a:ln w="9525">
            <a:solidFill>
              <a:srgbClr val="E4E7E5"/>
            </a:solidFill>
            <a:prstDash val="solid"/>
          </a:ln>
        </p:spPr>
      </p:sp>
      <p:sp>
        <p:nvSpPr>
          <p:cNvPr id="23" name="Shape 19"/>
          <p:cNvSpPr/>
          <p:nvPr/>
        </p:nvSpPr>
        <p:spPr>
          <a:xfrm>
            <a:off x="533400" y="4631978"/>
            <a:ext cx="0" cy="647700"/>
          </a:xfrm>
          <a:prstGeom prst="line">
            <a:avLst/>
          </a:prstGeom>
          <a:noFill/>
          <a:ln w="9525">
            <a:solidFill>
              <a:srgbClr val="E4E7E5"/>
            </a:solidFill>
            <a:prstDash val="solid"/>
          </a:ln>
        </p:spPr>
      </p:sp>
      <p:sp>
        <p:nvSpPr>
          <p:cNvPr id="24" name="Text 20"/>
          <p:cNvSpPr txBox="1"/>
          <p:nvPr/>
        </p:nvSpPr>
        <p:spPr>
          <a:xfrm>
            <a:off x="771525" y="4812953"/>
            <a:ext cx="10648950" cy="308610"/>
          </a:xfrm>
          <a:prstGeom prst="rect">
            <a:avLst/>
          </a:prstGeom>
          <a:noFill/>
          <a:ln/>
        </p:spPr>
        <p:txBody>
          <a:bodyPr wrap="none" lIns="0" tIns="0" rIns="0" bIns="0" rtlCol="0" anchor="t"/>
          <a:lstStyle/>
          <a:p>
            <a:pPr algn="l" indent="0" marL="0">
              <a:lnSpc>
                <a:spcPts val="225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Shared client, account and instrument records</a:t>
            </a:r>
            <a:endParaRPr lang="en-GB" sz="1650" dirty="0"/>
          </a:p>
        </p:txBody>
      </p:sp>
      <p:sp>
        <p:nvSpPr>
          <p:cNvPr id="25" name="Shape 21"/>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2"/>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7" name="Text 23">
            <a:hlinkClick r:id="rId3"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8" name="Text 24"/>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07 / 14</a:t>
            </a:r>
            <a:endParaRPr lang="en-GB"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448925" y="381000"/>
            <a:ext cx="120967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Client experience</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A client experience under your brand</a:t>
            </a:r>
            <a:endParaRPr lang="en-GB" sz="3600" dirty="0"/>
          </a:p>
        </p:txBody>
      </p:sp>
      <p:sp>
        <p:nvSpPr>
          <p:cNvPr id="7" name="Text 3"/>
          <p:cNvSpPr txBox="1"/>
          <p:nvPr/>
        </p:nvSpPr>
        <p:spPr>
          <a:xfrm>
            <a:off x="533400" y="2325588"/>
            <a:ext cx="247650" cy="949017"/>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01</a:t>
            </a:r>
            <a:endParaRPr lang="en-GB" sz="1125" dirty="0"/>
          </a:p>
        </p:txBody>
      </p:sp>
      <p:sp>
        <p:nvSpPr>
          <p:cNvPr id="8" name="Text 4"/>
          <p:cNvSpPr txBox="1"/>
          <p:nvPr/>
        </p:nvSpPr>
        <p:spPr>
          <a:xfrm>
            <a:off x="895350" y="2277963"/>
            <a:ext cx="4501902" cy="996642"/>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Portfolios, instructions, statements,</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documents and KYC in one portal,</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including mobile access.</a:t>
            </a:r>
            <a:endParaRPr lang="en-GB" sz="1800" dirty="0"/>
          </a:p>
        </p:txBody>
      </p:sp>
      <p:sp>
        <p:nvSpPr>
          <p:cNvPr id="9" name="Text 5"/>
          <p:cNvSpPr txBox="1"/>
          <p:nvPr/>
        </p:nvSpPr>
        <p:spPr>
          <a:xfrm>
            <a:off x="533400" y="3508921"/>
            <a:ext cx="247650" cy="624423"/>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02</a:t>
            </a:r>
            <a:endParaRPr lang="en-GB" sz="1125" dirty="0"/>
          </a:p>
        </p:txBody>
      </p:sp>
      <p:sp>
        <p:nvSpPr>
          <p:cNvPr id="10" name="Text 6"/>
          <p:cNvSpPr txBox="1"/>
          <p:nvPr/>
        </p:nvSpPr>
        <p:spPr>
          <a:xfrm>
            <a:off x="895350" y="3461296"/>
            <a:ext cx="4501902"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Your logo, domain, client documents and</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report branding.</a:t>
            </a:r>
            <a:endParaRPr lang="en-GB" sz="1800" dirty="0"/>
          </a:p>
        </p:txBody>
      </p:sp>
      <p:sp>
        <p:nvSpPr>
          <p:cNvPr id="11" name="Text 7"/>
          <p:cNvSpPr txBox="1"/>
          <p:nvPr/>
        </p:nvSpPr>
        <p:spPr>
          <a:xfrm>
            <a:off x="533400" y="4367659"/>
            <a:ext cx="247650" cy="624423"/>
          </a:xfrm>
          <a:prstGeom prst="rect">
            <a:avLst/>
          </a:prstGeom>
          <a:noFill/>
          <a:ln/>
        </p:spPr>
        <p:txBody>
          <a:bodyPr wrap="none" lIns="0" tIns="0" rIns="0" bIns="0" rtlCol="0" anchor="t"/>
          <a:lstStyle/>
          <a:p>
            <a:pPr algn="l" indent="0" marL="0">
              <a:lnSpc>
                <a:spcPts val="1800"/>
              </a:lnSpc>
              <a:buNone/>
            </a:pPr>
            <a:r>
              <a:rPr lang="en-GB" altLang="en-US" sz="1125" u="none" dirty="0">
                <a:solidFill>
                  <a:srgbClr val="087568"/>
                </a:solidFill>
                <a:latin typeface="Broksoft Geist 400" pitchFamily="34" charset="0"/>
                <a:ea typeface="Broksoft Geist 400" pitchFamily="34" charset="-122"/>
                <a:cs typeface="Broksoft Geist 400" pitchFamily="34" charset="-120"/>
              </a:rPr>
              <a:t>03</a:t>
            </a:r>
            <a:endParaRPr lang="en-GB" sz="1125" dirty="0"/>
          </a:p>
        </p:txBody>
      </p:sp>
      <p:sp>
        <p:nvSpPr>
          <p:cNvPr id="12" name="Text 8"/>
          <p:cNvSpPr txBox="1"/>
          <p:nvPr/>
        </p:nvSpPr>
        <p:spPr>
          <a:xfrm>
            <a:off x="895350" y="4320034"/>
            <a:ext cx="4501902"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The portal uses the same accounting</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records as the back office.</a:t>
            </a:r>
            <a:endParaRPr lang="en-GB" sz="1800" dirty="0"/>
          </a:p>
        </p:txBody>
      </p:sp>
      <p:sp>
        <p:nvSpPr>
          <p:cNvPr id="13" name="Shape 9"/>
          <p:cNvSpPr/>
          <p:nvPr/>
        </p:nvSpPr>
        <p:spPr>
          <a:xfrm>
            <a:off x="5911602" y="1788319"/>
            <a:ext cx="5746849" cy="3365897"/>
          </a:xfrm>
          <a:prstGeom prst="rect">
            <a:avLst/>
          </a:prstGeom>
          <a:solidFill>
            <a:srgbClr val="E8F3EF"/>
          </a:solidFill>
          <a:ln w="12700">
            <a:solidFill>
              <a:srgbClr val="333333">
                <a:alpha val="0"/>
              </a:srgbClr>
            </a:solidFill>
            <a:prstDash val="solid"/>
          </a:ln>
        </p:spPr>
      </p:sp>
      <p:sp>
        <p:nvSpPr>
          <p:cNvPr id="14" name="Shape 10"/>
          <p:cNvSpPr/>
          <p:nvPr/>
        </p:nvSpPr>
        <p:spPr>
          <a:xfrm>
            <a:off x="5911602" y="1788319"/>
            <a:ext cx="5746849" cy="0"/>
          </a:xfrm>
          <a:prstGeom prst="line">
            <a:avLst/>
          </a:prstGeom>
          <a:noFill/>
          <a:ln w="9525">
            <a:solidFill>
              <a:srgbClr val="D4E6DF"/>
            </a:solidFill>
            <a:prstDash val="solid"/>
          </a:ln>
        </p:spPr>
      </p:sp>
      <p:sp>
        <p:nvSpPr>
          <p:cNvPr id="15" name="Shape 11"/>
          <p:cNvSpPr/>
          <p:nvPr/>
        </p:nvSpPr>
        <p:spPr>
          <a:xfrm>
            <a:off x="11658451" y="1788319"/>
            <a:ext cx="0" cy="3365897"/>
          </a:xfrm>
          <a:prstGeom prst="line">
            <a:avLst/>
          </a:prstGeom>
          <a:noFill/>
          <a:ln w="9525">
            <a:solidFill>
              <a:srgbClr val="D4E6DF"/>
            </a:solidFill>
            <a:prstDash val="solid"/>
          </a:ln>
        </p:spPr>
      </p:sp>
      <p:sp>
        <p:nvSpPr>
          <p:cNvPr id="16" name="Shape 12"/>
          <p:cNvSpPr/>
          <p:nvPr/>
        </p:nvSpPr>
        <p:spPr>
          <a:xfrm>
            <a:off x="5911602" y="5154216"/>
            <a:ext cx="5746849" cy="0"/>
          </a:xfrm>
          <a:prstGeom prst="line">
            <a:avLst/>
          </a:prstGeom>
          <a:noFill/>
          <a:ln w="9525">
            <a:solidFill>
              <a:srgbClr val="D4E6DF"/>
            </a:solidFill>
            <a:prstDash val="solid"/>
          </a:ln>
        </p:spPr>
      </p:sp>
      <p:sp>
        <p:nvSpPr>
          <p:cNvPr id="17" name="Shape 13"/>
          <p:cNvSpPr/>
          <p:nvPr/>
        </p:nvSpPr>
        <p:spPr>
          <a:xfrm>
            <a:off x="5911602" y="1788319"/>
            <a:ext cx="0" cy="3365897"/>
          </a:xfrm>
          <a:prstGeom prst="line">
            <a:avLst/>
          </a:prstGeom>
          <a:noFill/>
          <a:ln w="9525">
            <a:solidFill>
              <a:srgbClr val="D4E6DF"/>
            </a:solidFill>
            <a:prstDash val="solid"/>
          </a:ln>
        </p:spPr>
      </p:sp>
      <p:sp>
        <p:nvSpPr>
          <p:cNvPr id="18" name="Shape 14"/>
          <p:cNvSpPr/>
          <p:nvPr/>
        </p:nvSpPr>
        <p:spPr>
          <a:xfrm>
            <a:off x="6054477" y="1931194"/>
            <a:ext cx="5461099" cy="3080147"/>
          </a:xfrm>
          <a:prstGeom prst="rect">
            <a:avLst/>
          </a:prstGeom>
          <a:solidFill>
            <a:srgbClr val="FFFFFF"/>
          </a:solidFill>
          <a:ln w="12700">
            <a:solidFill>
              <a:srgbClr val="333333">
                <a:alpha val="0"/>
              </a:srgbClr>
            </a:solidFill>
            <a:prstDash val="solid"/>
          </a:ln>
        </p:spPr>
      </p:sp>
      <p:sp>
        <p:nvSpPr>
          <p:cNvPr id="19" name="Shape 15"/>
          <p:cNvSpPr/>
          <p:nvPr/>
        </p:nvSpPr>
        <p:spPr>
          <a:xfrm>
            <a:off x="6054477" y="1931194"/>
            <a:ext cx="5461099" cy="0"/>
          </a:xfrm>
          <a:prstGeom prst="line">
            <a:avLst/>
          </a:prstGeom>
          <a:noFill/>
          <a:ln w="9525">
            <a:solidFill>
              <a:srgbClr val="E4E7E5"/>
            </a:solidFill>
            <a:prstDash val="solid"/>
          </a:ln>
        </p:spPr>
      </p:sp>
      <p:sp>
        <p:nvSpPr>
          <p:cNvPr id="20" name="Shape 16"/>
          <p:cNvSpPr/>
          <p:nvPr/>
        </p:nvSpPr>
        <p:spPr>
          <a:xfrm>
            <a:off x="11515576" y="1931194"/>
            <a:ext cx="0" cy="3080147"/>
          </a:xfrm>
          <a:prstGeom prst="line">
            <a:avLst/>
          </a:prstGeom>
          <a:noFill/>
          <a:ln w="9525">
            <a:solidFill>
              <a:srgbClr val="E4E7E5"/>
            </a:solidFill>
            <a:prstDash val="solid"/>
          </a:ln>
        </p:spPr>
      </p:sp>
      <p:sp>
        <p:nvSpPr>
          <p:cNvPr id="21" name="Shape 17"/>
          <p:cNvSpPr/>
          <p:nvPr/>
        </p:nvSpPr>
        <p:spPr>
          <a:xfrm>
            <a:off x="6054477" y="5011341"/>
            <a:ext cx="5461099" cy="0"/>
          </a:xfrm>
          <a:prstGeom prst="line">
            <a:avLst/>
          </a:prstGeom>
          <a:noFill/>
          <a:ln w="9525">
            <a:solidFill>
              <a:srgbClr val="E4E7E5"/>
            </a:solidFill>
            <a:prstDash val="solid"/>
          </a:ln>
        </p:spPr>
      </p:sp>
      <p:sp>
        <p:nvSpPr>
          <p:cNvPr id="22" name="Shape 18"/>
          <p:cNvSpPr/>
          <p:nvPr/>
        </p:nvSpPr>
        <p:spPr>
          <a:xfrm>
            <a:off x="6054477" y="1931194"/>
            <a:ext cx="0" cy="3080147"/>
          </a:xfrm>
          <a:prstGeom prst="line">
            <a:avLst/>
          </a:prstGeom>
          <a:noFill/>
          <a:ln w="9525">
            <a:solidFill>
              <a:srgbClr val="E4E7E5"/>
            </a:solidFill>
            <a:prstDash val="solid"/>
          </a:ln>
        </p:spPr>
      </p:sp>
      <p:pic>
        <p:nvPicPr>
          <p:cNvPr id="23" name="Image 2" descr="Client portal showing portfolio value, cash balances and transactions.">    </p:cNvPr>
          <p:cNvPicPr>
            <a:picLocks noChangeAspect="1"/>
          </p:cNvPicPr>
          <p:nvPr/>
        </p:nvPicPr>
        <p:blipFill>
          <a:blip r:embed="rId3"/>
          <a:stretch>
            <a:fillRect/>
          </a:stretch>
        </p:blipFill>
        <p:spPr>
          <a:xfrm>
            <a:off x="6064052" y="1940719"/>
            <a:ext cx="5441950" cy="3061097"/>
          </a:xfrm>
          <a:prstGeom prst="rect">
            <a:avLst/>
          </a:prstGeom>
        </p:spPr>
      </p:pic>
      <p:sp>
        <p:nvSpPr>
          <p:cNvPr id="24" name="Text 19"/>
          <p:cNvSpPr txBox="1"/>
          <p:nvPr/>
        </p:nvSpPr>
        <p:spPr>
          <a:xfrm>
            <a:off x="5911602" y="5249466"/>
            <a:ext cx="5746849" cy="232410"/>
          </a:xfrm>
          <a:prstGeom prst="rect">
            <a:avLst/>
          </a:prstGeom>
          <a:noFill/>
          <a:ln/>
        </p:spPr>
        <p:txBody>
          <a:bodyPr wrap="none" lIns="0" tIns="0" rIns="0" bIns="0" rtlCol="0" anchor="t"/>
          <a:lstStyle/>
          <a:p>
            <a:pPr algn="l" indent="0" marL="0">
              <a:lnSpc>
                <a:spcPts val="1650"/>
              </a:lnSpc>
              <a:buNone/>
            </a:pPr>
            <a:r>
              <a:rPr lang="en-GB" altLang="en-US" sz="1125" u="none" dirty="0">
                <a:solidFill>
                  <a:srgbClr val="626864"/>
                </a:solidFill>
                <a:latin typeface="Broksoft Geist 400" pitchFamily="34" charset="0"/>
                <a:ea typeface="Broksoft Geist 400" pitchFamily="34" charset="-122"/>
                <a:cs typeface="Broksoft Geist 400" pitchFamily="34" charset="-120"/>
              </a:rPr>
              <a:t>Real interface · demonstration data</a:t>
            </a:r>
            <a:endParaRPr lang="en-GB" sz="1125" dirty="0"/>
          </a:p>
        </p:txBody>
      </p:sp>
      <p:sp>
        <p:nvSpPr>
          <p:cNvPr id="25"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6" name="Shape 21"/>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7" name="Text 22">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8"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08 / 14</a:t>
            </a:r>
            <a:endParaRPr lang="en-GB"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725150" y="381000"/>
            <a:ext cx="9334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Configuration</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Configuration and tools under your control</a:t>
            </a:r>
            <a:endParaRPr lang="en-GB" sz="3600" dirty="0"/>
          </a:p>
        </p:txBody>
      </p:sp>
      <p:sp>
        <p:nvSpPr>
          <p:cNvPr id="7" name="Shape 3"/>
          <p:cNvSpPr/>
          <p:nvPr/>
        </p:nvSpPr>
        <p:spPr>
          <a:xfrm>
            <a:off x="533400" y="1788319"/>
            <a:ext cx="5860405" cy="3429744"/>
          </a:xfrm>
          <a:prstGeom prst="rect">
            <a:avLst/>
          </a:prstGeom>
          <a:solidFill>
            <a:srgbClr val="E8F3EF"/>
          </a:solidFill>
          <a:ln w="12700">
            <a:solidFill>
              <a:srgbClr val="333333">
                <a:alpha val="0"/>
              </a:srgbClr>
            </a:solidFill>
            <a:prstDash val="solid"/>
          </a:ln>
        </p:spPr>
      </p:sp>
      <p:sp>
        <p:nvSpPr>
          <p:cNvPr id="8" name="Shape 4"/>
          <p:cNvSpPr/>
          <p:nvPr/>
        </p:nvSpPr>
        <p:spPr>
          <a:xfrm>
            <a:off x="533400" y="1788319"/>
            <a:ext cx="5860405" cy="0"/>
          </a:xfrm>
          <a:prstGeom prst="line">
            <a:avLst/>
          </a:prstGeom>
          <a:noFill/>
          <a:ln w="9525">
            <a:solidFill>
              <a:srgbClr val="D4E6DF"/>
            </a:solidFill>
            <a:prstDash val="solid"/>
          </a:ln>
        </p:spPr>
      </p:sp>
      <p:sp>
        <p:nvSpPr>
          <p:cNvPr id="9" name="Shape 5"/>
          <p:cNvSpPr/>
          <p:nvPr/>
        </p:nvSpPr>
        <p:spPr>
          <a:xfrm>
            <a:off x="6393805" y="1788319"/>
            <a:ext cx="0" cy="3429744"/>
          </a:xfrm>
          <a:prstGeom prst="line">
            <a:avLst/>
          </a:prstGeom>
          <a:noFill/>
          <a:ln w="9525">
            <a:solidFill>
              <a:srgbClr val="D4E6DF"/>
            </a:solidFill>
            <a:prstDash val="solid"/>
          </a:ln>
        </p:spPr>
      </p:sp>
      <p:sp>
        <p:nvSpPr>
          <p:cNvPr id="10" name="Shape 6"/>
          <p:cNvSpPr/>
          <p:nvPr/>
        </p:nvSpPr>
        <p:spPr>
          <a:xfrm>
            <a:off x="533400" y="5218063"/>
            <a:ext cx="5860405" cy="0"/>
          </a:xfrm>
          <a:prstGeom prst="line">
            <a:avLst/>
          </a:prstGeom>
          <a:noFill/>
          <a:ln w="9525">
            <a:solidFill>
              <a:srgbClr val="D4E6DF"/>
            </a:solidFill>
            <a:prstDash val="solid"/>
          </a:ln>
        </p:spPr>
      </p:sp>
      <p:sp>
        <p:nvSpPr>
          <p:cNvPr id="11" name="Shape 7"/>
          <p:cNvSpPr/>
          <p:nvPr/>
        </p:nvSpPr>
        <p:spPr>
          <a:xfrm>
            <a:off x="533400" y="1788319"/>
            <a:ext cx="0" cy="3429744"/>
          </a:xfrm>
          <a:prstGeom prst="line">
            <a:avLst/>
          </a:prstGeom>
          <a:noFill/>
          <a:ln w="9525">
            <a:solidFill>
              <a:srgbClr val="D4E6DF"/>
            </a:solidFill>
            <a:prstDash val="solid"/>
          </a:ln>
        </p:spPr>
      </p:sp>
      <p:sp>
        <p:nvSpPr>
          <p:cNvPr id="12" name="Shape 8"/>
          <p:cNvSpPr/>
          <p:nvPr/>
        </p:nvSpPr>
        <p:spPr>
          <a:xfrm>
            <a:off x="676275" y="1931194"/>
            <a:ext cx="5574655" cy="3143994"/>
          </a:xfrm>
          <a:prstGeom prst="rect">
            <a:avLst/>
          </a:prstGeom>
          <a:solidFill>
            <a:srgbClr val="FFFFFF"/>
          </a:solidFill>
          <a:ln w="12700">
            <a:solidFill>
              <a:srgbClr val="333333">
                <a:alpha val="0"/>
              </a:srgbClr>
            </a:solidFill>
            <a:prstDash val="solid"/>
          </a:ln>
        </p:spPr>
      </p:sp>
      <p:sp>
        <p:nvSpPr>
          <p:cNvPr id="13" name="Shape 9"/>
          <p:cNvSpPr/>
          <p:nvPr/>
        </p:nvSpPr>
        <p:spPr>
          <a:xfrm>
            <a:off x="676275" y="1931194"/>
            <a:ext cx="5574655" cy="0"/>
          </a:xfrm>
          <a:prstGeom prst="line">
            <a:avLst/>
          </a:prstGeom>
          <a:noFill/>
          <a:ln w="9525">
            <a:solidFill>
              <a:srgbClr val="E4E7E5"/>
            </a:solidFill>
            <a:prstDash val="solid"/>
          </a:ln>
        </p:spPr>
      </p:sp>
      <p:sp>
        <p:nvSpPr>
          <p:cNvPr id="14" name="Shape 10"/>
          <p:cNvSpPr/>
          <p:nvPr/>
        </p:nvSpPr>
        <p:spPr>
          <a:xfrm>
            <a:off x="6250930" y="1931194"/>
            <a:ext cx="0" cy="3143994"/>
          </a:xfrm>
          <a:prstGeom prst="line">
            <a:avLst/>
          </a:prstGeom>
          <a:noFill/>
          <a:ln w="9525">
            <a:solidFill>
              <a:srgbClr val="E4E7E5"/>
            </a:solidFill>
            <a:prstDash val="solid"/>
          </a:ln>
        </p:spPr>
      </p:sp>
      <p:sp>
        <p:nvSpPr>
          <p:cNvPr id="15" name="Shape 11"/>
          <p:cNvSpPr/>
          <p:nvPr/>
        </p:nvSpPr>
        <p:spPr>
          <a:xfrm>
            <a:off x="676275" y="5075188"/>
            <a:ext cx="5574655" cy="0"/>
          </a:xfrm>
          <a:prstGeom prst="line">
            <a:avLst/>
          </a:prstGeom>
          <a:noFill/>
          <a:ln w="9525">
            <a:solidFill>
              <a:srgbClr val="E4E7E5"/>
            </a:solidFill>
            <a:prstDash val="solid"/>
          </a:ln>
        </p:spPr>
      </p:sp>
      <p:sp>
        <p:nvSpPr>
          <p:cNvPr id="16" name="Shape 12"/>
          <p:cNvSpPr/>
          <p:nvPr/>
        </p:nvSpPr>
        <p:spPr>
          <a:xfrm>
            <a:off x="676275" y="1931194"/>
            <a:ext cx="0" cy="3143994"/>
          </a:xfrm>
          <a:prstGeom prst="line">
            <a:avLst/>
          </a:prstGeom>
          <a:noFill/>
          <a:ln w="9525">
            <a:solidFill>
              <a:srgbClr val="E4E7E5"/>
            </a:solidFill>
            <a:prstDash val="solid"/>
          </a:ln>
        </p:spPr>
      </p:sp>
      <p:pic>
        <p:nvPicPr>
          <p:cNvPr id="17" name="Image 2" descr="Configuration of required fields and transaction form rules.">    </p:cNvPr>
          <p:cNvPicPr>
            <a:picLocks noChangeAspect="1"/>
          </p:cNvPicPr>
          <p:nvPr/>
        </p:nvPicPr>
        <p:blipFill>
          <a:blip r:embed="rId3"/>
          <a:stretch>
            <a:fillRect/>
          </a:stretch>
        </p:blipFill>
        <p:spPr>
          <a:xfrm>
            <a:off x="685874" y="1940719"/>
            <a:ext cx="5555456" cy="3124944"/>
          </a:xfrm>
          <a:prstGeom prst="rect">
            <a:avLst/>
          </a:prstGeom>
        </p:spPr>
      </p:pic>
      <p:sp>
        <p:nvSpPr>
          <p:cNvPr id="18" name="Text 13"/>
          <p:cNvSpPr txBox="1"/>
          <p:nvPr/>
        </p:nvSpPr>
        <p:spPr>
          <a:xfrm>
            <a:off x="533400" y="5313313"/>
            <a:ext cx="5860405" cy="232410"/>
          </a:xfrm>
          <a:prstGeom prst="rect">
            <a:avLst/>
          </a:prstGeom>
          <a:noFill/>
          <a:ln/>
        </p:spPr>
        <p:txBody>
          <a:bodyPr wrap="none" lIns="0" tIns="0" rIns="0" bIns="0" rtlCol="0" anchor="t"/>
          <a:lstStyle/>
          <a:p>
            <a:pPr algn="l" indent="0" marL="0">
              <a:lnSpc>
                <a:spcPts val="1650"/>
              </a:lnSpc>
              <a:buNone/>
            </a:pPr>
            <a:r>
              <a:rPr lang="en-GB" altLang="en-US" sz="1125" u="none" dirty="0">
                <a:solidFill>
                  <a:srgbClr val="626864"/>
                </a:solidFill>
                <a:latin typeface="Broksoft Geist 400" pitchFamily="34" charset="0"/>
                <a:ea typeface="Broksoft Geist 400" pitchFamily="34" charset="-122"/>
                <a:cs typeface="Broksoft Geist 400" pitchFamily="34" charset="-120"/>
              </a:rPr>
              <a:t>Real interface · demonstration data</a:t>
            </a:r>
            <a:endParaRPr lang="en-GB" sz="1125" dirty="0"/>
          </a:p>
        </p:txBody>
      </p:sp>
      <p:sp>
        <p:nvSpPr>
          <p:cNvPr id="19" name="Text 14"/>
          <p:cNvSpPr txBox="1"/>
          <p:nvPr/>
        </p:nvSpPr>
        <p:spPr>
          <a:xfrm>
            <a:off x="6774805" y="1985070"/>
            <a:ext cx="4883646" cy="319921"/>
          </a:xfrm>
          <a:prstGeom prst="rect">
            <a:avLst/>
          </a:prstGeom>
          <a:noFill/>
          <a:ln/>
        </p:spPr>
        <p:txBody>
          <a:bodyPr wrap="none" lIns="0" tIns="0" rIns="0" bIns="0" rtlCol="0" anchor="t"/>
          <a:lstStyle/>
          <a:p>
            <a:pPr algn="l" indent="0" marL="0">
              <a:lnSpc>
                <a:spcPts val="2340"/>
              </a:lnSpc>
              <a:buNone/>
            </a:pPr>
            <a:r>
              <a:rPr lang="en-GB" altLang="en-US" sz="1800" u="none" spc="-36" kern="0" dirty="0">
                <a:solidFill>
                  <a:srgbClr val="1B1B1B"/>
                </a:solidFill>
                <a:latin typeface="Broksoft Geist 550" pitchFamily="34" charset="0"/>
                <a:ea typeface="Broksoft Geist 550" pitchFamily="34" charset="-122"/>
                <a:cs typeface="Broksoft Geist 550" pitchFamily="34" charset="-120"/>
              </a:rPr>
              <a:t>Supported business logic</a:t>
            </a:r>
            <a:endParaRPr lang="en-GB" sz="1800" dirty="0"/>
          </a:p>
        </p:txBody>
      </p:sp>
      <p:sp>
        <p:nvSpPr>
          <p:cNvPr id="20" name="Text 15"/>
          <p:cNvSpPr txBox="1"/>
          <p:nvPr/>
        </p:nvSpPr>
        <p:spPr>
          <a:xfrm>
            <a:off x="6774805" y="2396430"/>
            <a:ext cx="4883646" cy="662821"/>
          </a:xfrm>
          <a:prstGeom prst="rect">
            <a:avLst/>
          </a:prstGeom>
          <a:noFill/>
          <a:ln/>
        </p:spPr>
        <p:txBody>
          <a:bodyPr wrap="none" lIns="0" tIns="0" rIns="0" bIns="0" rtlCol="0" anchor="t"/>
          <a:lstStyle/>
          <a:p>
            <a:pPr algn="l" indent="0" marL="0">
              <a:lnSpc>
                <a:spcPts val="2520"/>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Configure fields, fee plans and reference data</a:t>
            </a:r>
            <a:endParaRPr lang="en-GB" sz="1800" dirty="0"/>
          </a:p>
          <a:p>
            <a:pPr algn="l" indent="0" marL="0">
              <a:lnSpc>
                <a:spcPts val="2520"/>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within supported business logic.</a:t>
            </a:r>
            <a:endParaRPr lang="en-GB" sz="1800" dirty="0"/>
          </a:p>
        </p:txBody>
      </p:sp>
      <p:sp>
        <p:nvSpPr>
          <p:cNvPr id="21" name="Shape 16"/>
          <p:cNvSpPr/>
          <p:nvPr/>
        </p:nvSpPr>
        <p:spPr>
          <a:xfrm>
            <a:off x="6774805" y="3264991"/>
            <a:ext cx="4883646" cy="2060972"/>
          </a:xfrm>
          <a:prstGeom prst="rect">
            <a:avLst/>
          </a:prstGeom>
          <a:solidFill>
            <a:srgbClr val="F2F8F5"/>
          </a:solidFill>
          <a:ln w="12700">
            <a:solidFill>
              <a:srgbClr val="333333">
                <a:alpha val="0"/>
              </a:srgbClr>
            </a:solidFill>
            <a:prstDash val="solid"/>
          </a:ln>
        </p:spPr>
      </p:sp>
      <p:sp>
        <p:nvSpPr>
          <p:cNvPr id="22" name="Shape 17"/>
          <p:cNvSpPr/>
          <p:nvPr/>
        </p:nvSpPr>
        <p:spPr>
          <a:xfrm>
            <a:off x="6774805" y="3264991"/>
            <a:ext cx="0" cy="2060972"/>
          </a:xfrm>
          <a:prstGeom prst="line">
            <a:avLst/>
          </a:prstGeom>
          <a:noFill/>
          <a:ln w="19050">
            <a:solidFill>
              <a:srgbClr val="087F73"/>
            </a:solidFill>
            <a:prstDash val="solid"/>
          </a:ln>
        </p:spPr>
      </p:sp>
      <p:sp>
        <p:nvSpPr>
          <p:cNvPr id="23" name="Text 18"/>
          <p:cNvSpPr txBox="1"/>
          <p:nvPr/>
        </p:nvSpPr>
        <p:spPr>
          <a:xfrm>
            <a:off x="7003405" y="3436441"/>
            <a:ext cx="4445496" cy="319921"/>
          </a:xfrm>
          <a:prstGeom prst="rect">
            <a:avLst/>
          </a:prstGeom>
          <a:noFill/>
          <a:ln/>
        </p:spPr>
        <p:txBody>
          <a:bodyPr wrap="none" lIns="0" tIns="0" rIns="0" bIns="0" rtlCol="0" anchor="t"/>
          <a:lstStyle/>
          <a:p>
            <a:pPr algn="l" indent="0" marL="0">
              <a:lnSpc>
                <a:spcPts val="2340"/>
              </a:lnSpc>
              <a:buNone/>
            </a:pPr>
            <a:r>
              <a:rPr lang="en-GB" altLang="en-US" sz="1800" u="none" spc="-36" kern="0" dirty="0">
                <a:solidFill>
                  <a:srgbClr val="087568"/>
                </a:solidFill>
                <a:latin typeface="Broksoft Geist 550" pitchFamily="34" charset="0"/>
                <a:ea typeface="Broksoft Geist 550" pitchFamily="34" charset="-122"/>
                <a:cs typeface="Broksoft Geist 550" pitchFamily="34" charset="-120"/>
              </a:rPr>
              <a:t>Staff assistance</a:t>
            </a:r>
            <a:endParaRPr lang="en-GB" sz="1800" dirty="0"/>
          </a:p>
        </p:txBody>
      </p:sp>
      <p:sp>
        <p:nvSpPr>
          <p:cNvPr id="24" name="Text 19"/>
          <p:cNvSpPr txBox="1"/>
          <p:nvPr/>
        </p:nvSpPr>
        <p:spPr>
          <a:xfrm>
            <a:off x="7003405" y="3847802"/>
            <a:ext cx="4445496" cy="609540"/>
          </a:xfrm>
          <a:prstGeom prst="rect">
            <a:avLst/>
          </a:prstGeom>
          <a:noFill/>
          <a:ln/>
        </p:spPr>
        <p:txBody>
          <a:bodyPr wrap="none" lIns="0" tIns="0" rIns="0" bIns="0" rtlCol="0" anchor="t"/>
          <a:lstStyle/>
          <a:p>
            <a:pPr algn="l" indent="0" marL="0">
              <a:lnSpc>
                <a:spcPts val="231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AI assists with text, documents and search;</a:t>
            </a:r>
            <a:endParaRPr lang="en-GB" sz="1650" dirty="0"/>
          </a:p>
          <a:p>
            <a:pPr algn="l" indent="0" marL="0">
              <a:lnSpc>
                <a:spcPts val="231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staff review the result.</a:t>
            </a:r>
            <a:endParaRPr lang="en-GB" sz="1650" dirty="0"/>
          </a:p>
        </p:txBody>
      </p:sp>
      <p:sp>
        <p:nvSpPr>
          <p:cNvPr id="25" name="Text 20"/>
          <p:cNvSpPr txBox="1"/>
          <p:nvPr/>
        </p:nvSpPr>
        <p:spPr>
          <a:xfrm>
            <a:off x="7003405" y="4567833"/>
            <a:ext cx="4445496" cy="609540"/>
          </a:xfrm>
          <a:prstGeom prst="rect">
            <a:avLst/>
          </a:prstGeom>
          <a:noFill/>
          <a:ln/>
        </p:spPr>
        <p:txBody>
          <a:bodyPr wrap="none" lIns="0" tIns="0" rIns="0" bIns="0" rtlCol="0" anchor="t"/>
          <a:lstStyle/>
          <a:p>
            <a:pPr algn="l" indent="0" marL="0">
              <a:lnSpc>
                <a:spcPts val="231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Financial calculations and transaction</a:t>
            </a:r>
            <a:endParaRPr lang="en-GB" sz="1650" dirty="0"/>
          </a:p>
          <a:p>
            <a:pPr algn="l" indent="0" marL="0">
              <a:lnSpc>
                <a:spcPts val="2310"/>
              </a:lnSpc>
              <a:buNone/>
            </a:pPr>
            <a:r>
              <a:rPr lang="en-GB" altLang="en-US" sz="1650" u="none" dirty="0">
                <a:solidFill>
                  <a:srgbClr val="1B1B1B"/>
                </a:solidFill>
                <a:latin typeface="Broksoft Geist 400" pitchFamily="34" charset="0"/>
                <a:ea typeface="Broksoft Geist 400" pitchFamily="34" charset="-122"/>
                <a:cs typeface="Broksoft Geist 400" pitchFamily="34" charset="-120"/>
              </a:rPr>
              <a:t>posting remain with the accounting system.</a:t>
            </a:r>
            <a:endParaRPr lang="en-GB" sz="1650" dirty="0"/>
          </a:p>
        </p:txBody>
      </p:sp>
      <p:sp>
        <p:nvSpPr>
          <p:cNvPr id="26" name="Shape 21"/>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7" name="Shape 22"/>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8" name="Text 23">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9" name="Text 24"/>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09 / 14</a:t>
            </a:r>
            <a:endParaRPr lang="en-GB"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915650" y="381000"/>
            <a:ext cx="7429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Integration</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Connect your systems and data</a:t>
            </a:r>
            <a:endParaRPr lang="en-GB" sz="3600" dirty="0"/>
          </a:p>
        </p:txBody>
      </p:sp>
      <p:sp>
        <p:nvSpPr>
          <p:cNvPr id="7" name="Shape 3"/>
          <p:cNvSpPr/>
          <p:nvPr/>
        </p:nvSpPr>
        <p:spPr>
          <a:xfrm>
            <a:off x="533400" y="1978819"/>
            <a:ext cx="2667000" cy="697111"/>
          </a:xfrm>
          <a:prstGeom prst="rect">
            <a:avLst/>
          </a:prstGeom>
          <a:solidFill>
            <a:srgbClr val="F7F8F7"/>
          </a:solidFill>
          <a:ln w="12700">
            <a:solidFill>
              <a:srgbClr val="333333">
                <a:alpha val="0"/>
              </a:srgbClr>
            </a:solidFill>
            <a:prstDash val="solid"/>
          </a:ln>
        </p:spPr>
      </p:sp>
      <p:sp>
        <p:nvSpPr>
          <p:cNvPr id="8" name="Shape 4"/>
          <p:cNvSpPr/>
          <p:nvPr/>
        </p:nvSpPr>
        <p:spPr>
          <a:xfrm>
            <a:off x="533400" y="1978819"/>
            <a:ext cx="2667000" cy="0"/>
          </a:xfrm>
          <a:prstGeom prst="line">
            <a:avLst/>
          </a:prstGeom>
          <a:noFill/>
          <a:ln w="9525">
            <a:solidFill>
              <a:srgbClr val="E4E7E5"/>
            </a:solidFill>
            <a:prstDash val="solid"/>
          </a:ln>
        </p:spPr>
      </p:sp>
      <p:sp>
        <p:nvSpPr>
          <p:cNvPr id="9" name="Shape 5"/>
          <p:cNvSpPr/>
          <p:nvPr/>
        </p:nvSpPr>
        <p:spPr>
          <a:xfrm>
            <a:off x="3200400" y="1978819"/>
            <a:ext cx="0" cy="697111"/>
          </a:xfrm>
          <a:prstGeom prst="line">
            <a:avLst/>
          </a:prstGeom>
          <a:noFill/>
          <a:ln w="9525">
            <a:solidFill>
              <a:srgbClr val="E4E7E5"/>
            </a:solidFill>
            <a:prstDash val="solid"/>
          </a:ln>
        </p:spPr>
      </p:sp>
      <p:sp>
        <p:nvSpPr>
          <p:cNvPr id="10" name="Shape 6"/>
          <p:cNvSpPr/>
          <p:nvPr/>
        </p:nvSpPr>
        <p:spPr>
          <a:xfrm>
            <a:off x="533400" y="2675930"/>
            <a:ext cx="2667000" cy="0"/>
          </a:xfrm>
          <a:prstGeom prst="line">
            <a:avLst/>
          </a:prstGeom>
          <a:noFill/>
          <a:ln w="9525">
            <a:solidFill>
              <a:srgbClr val="E4E7E5"/>
            </a:solidFill>
            <a:prstDash val="solid"/>
          </a:ln>
        </p:spPr>
      </p:sp>
      <p:sp>
        <p:nvSpPr>
          <p:cNvPr id="11" name="Shape 7"/>
          <p:cNvSpPr/>
          <p:nvPr/>
        </p:nvSpPr>
        <p:spPr>
          <a:xfrm>
            <a:off x="533400" y="1978819"/>
            <a:ext cx="0" cy="697111"/>
          </a:xfrm>
          <a:prstGeom prst="line">
            <a:avLst/>
          </a:prstGeom>
          <a:noFill/>
          <a:ln w="9525">
            <a:solidFill>
              <a:srgbClr val="E4E7E5"/>
            </a:solidFill>
            <a:prstDash val="solid"/>
          </a:ln>
        </p:spPr>
      </p:sp>
      <p:sp>
        <p:nvSpPr>
          <p:cNvPr id="12" name="Text 8"/>
          <p:cNvSpPr txBox="1"/>
          <p:nvPr/>
        </p:nvSpPr>
        <p:spPr>
          <a:xfrm>
            <a:off x="733425" y="2178844"/>
            <a:ext cx="2266950" cy="319921"/>
          </a:xfrm>
          <a:prstGeom prst="rect">
            <a:avLst/>
          </a:prstGeom>
          <a:noFill/>
          <a:ln/>
        </p:spPr>
        <p:txBody>
          <a:bodyPr wrap="none" lIns="0" tIns="0" rIns="0" bIns="0" rtlCol="0" anchor="t"/>
          <a:lstStyle/>
          <a:p>
            <a:pPr algn="l" indent="0" marL="0">
              <a:lnSpc>
                <a:spcPts val="2340"/>
              </a:lnSpc>
              <a:buNone/>
            </a:pPr>
            <a:r>
              <a:rPr lang="en-GB" altLang="en-US" sz="1800" u="none" spc="-36" kern="0" dirty="0">
                <a:solidFill>
                  <a:srgbClr val="1B1B1B"/>
                </a:solidFill>
                <a:latin typeface="Broksoft Geist 550" pitchFamily="34" charset="0"/>
                <a:ea typeface="Broksoft Geist 550" pitchFamily="34" charset="-122"/>
                <a:cs typeface="Broksoft Geist 550" pitchFamily="34" charset="-120"/>
              </a:rPr>
              <a:t>REST API</a:t>
            </a:r>
            <a:endParaRPr lang="en-GB" sz="1800" dirty="0"/>
          </a:p>
        </p:txBody>
      </p:sp>
      <p:sp>
        <p:nvSpPr>
          <p:cNvPr id="13" name="Shape 9"/>
          <p:cNvSpPr/>
          <p:nvPr/>
        </p:nvSpPr>
        <p:spPr>
          <a:xfrm>
            <a:off x="3291459" y="2326481"/>
            <a:ext cx="141732" cy="0"/>
          </a:xfrm>
          <a:prstGeom prst="line">
            <a:avLst/>
          </a:prstGeom>
          <a:noFill/>
          <a:ln w="13716">
            <a:solidFill>
              <a:srgbClr val="087568"/>
            </a:solidFill>
            <a:prstDash val="solid"/>
            <a:headEnd type="triangle"/>
            <a:tailEnd type="triangle"/>
          </a:ln>
        </p:spPr>
      </p:sp>
      <p:sp>
        <p:nvSpPr>
          <p:cNvPr id="14" name="Shape 10"/>
          <p:cNvSpPr/>
          <p:nvPr/>
        </p:nvSpPr>
        <p:spPr>
          <a:xfrm>
            <a:off x="533400" y="2904530"/>
            <a:ext cx="2667000" cy="697111"/>
          </a:xfrm>
          <a:prstGeom prst="rect">
            <a:avLst/>
          </a:prstGeom>
          <a:solidFill>
            <a:srgbClr val="F7F8F7"/>
          </a:solidFill>
          <a:ln w="12700">
            <a:solidFill>
              <a:srgbClr val="333333">
                <a:alpha val="0"/>
              </a:srgbClr>
            </a:solidFill>
            <a:prstDash val="solid"/>
          </a:ln>
        </p:spPr>
      </p:sp>
      <p:sp>
        <p:nvSpPr>
          <p:cNvPr id="15" name="Shape 11"/>
          <p:cNvSpPr/>
          <p:nvPr/>
        </p:nvSpPr>
        <p:spPr>
          <a:xfrm>
            <a:off x="533400" y="2904530"/>
            <a:ext cx="2667000" cy="0"/>
          </a:xfrm>
          <a:prstGeom prst="line">
            <a:avLst/>
          </a:prstGeom>
          <a:noFill/>
          <a:ln w="9525">
            <a:solidFill>
              <a:srgbClr val="E4E7E5"/>
            </a:solidFill>
            <a:prstDash val="solid"/>
          </a:ln>
        </p:spPr>
      </p:sp>
      <p:sp>
        <p:nvSpPr>
          <p:cNvPr id="16" name="Shape 12"/>
          <p:cNvSpPr/>
          <p:nvPr/>
        </p:nvSpPr>
        <p:spPr>
          <a:xfrm>
            <a:off x="3200400" y="2904530"/>
            <a:ext cx="0" cy="697111"/>
          </a:xfrm>
          <a:prstGeom prst="line">
            <a:avLst/>
          </a:prstGeom>
          <a:noFill/>
          <a:ln w="9525">
            <a:solidFill>
              <a:srgbClr val="E4E7E5"/>
            </a:solidFill>
            <a:prstDash val="solid"/>
          </a:ln>
        </p:spPr>
      </p:sp>
      <p:sp>
        <p:nvSpPr>
          <p:cNvPr id="17" name="Shape 13"/>
          <p:cNvSpPr/>
          <p:nvPr/>
        </p:nvSpPr>
        <p:spPr>
          <a:xfrm>
            <a:off x="533400" y="3601641"/>
            <a:ext cx="2667000" cy="0"/>
          </a:xfrm>
          <a:prstGeom prst="line">
            <a:avLst/>
          </a:prstGeom>
          <a:noFill/>
          <a:ln w="9525">
            <a:solidFill>
              <a:srgbClr val="E4E7E5"/>
            </a:solidFill>
            <a:prstDash val="solid"/>
          </a:ln>
        </p:spPr>
      </p:sp>
      <p:sp>
        <p:nvSpPr>
          <p:cNvPr id="18" name="Shape 14"/>
          <p:cNvSpPr/>
          <p:nvPr/>
        </p:nvSpPr>
        <p:spPr>
          <a:xfrm>
            <a:off x="533400" y="2904530"/>
            <a:ext cx="0" cy="697111"/>
          </a:xfrm>
          <a:prstGeom prst="line">
            <a:avLst/>
          </a:prstGeom>
          <a:noFill/>
          <a:ln w="9525">
            <a:solidFill>
              <a:srgbClr val="E4E7E5"/>
            </a:solidFill>
            <a:prstDash val="solid"/>
          </a:ln>
        </p:spPr>
      </p:sp>
      <p:sp>
        <p:nvSpPr>
          <p:cNvPr id="19" name="Text 15"/>
          <p:cNvSpPr txBox="1"/>
          <p:nvPr/>
        </p:nvSpPr>
        <p:spPr>
          <a:xfrm>
            <a:off x="733425" y="3104555"/>
            <a:ext cx="2266950" cy="319921"/>
          </a:xfrm>
          <a:prstGeom prst="rect">
            <a:avLst/>
          </a:prstGeom>
          <a:noFill/>
          <a:ln/>
        </p:spPr>
        <p:txBody>
          <a:bodyPr wrap="none" lIns="0" tIns="0" rIns="0" bIns="0" rtlCol="0" anchor="t"/>
          <a:lstStyle/>
          <a:p>
            <a:pPr algn="l" indent="0" marL="0">
              <a:lnSpc>
                <a:spcPts val="2340"/>
              </a:lnSpc>
              <a:buNone/>
            </a:pPr>
            <a:r>
              <a:rPr lang="en-GB" altLang="en-US" sz="1800" u="none" spc="-36" kern="0" dirty="0">
                <a:solidFill>
                  <a:srgbClr val="1B1B1B"/>
                </a:solidFill>
                <a:latin typeface="Broksoft Geist 550" pitchFamily="34" charset="0"/>
                <a:ea typeface="Broksoft Geist 550" pitchFamily="34" charset="-122"/>
                <a:cs typeface="Broksoft Geist 550" pitchFamily="34" charset="-120"/>
              </a:rPr>
              <a:t>Imports</a:t>
            </a:r>
            <a:endParaRPr lang="en-GB" sz="1800" dirty="0"/>
          </a:p>
        </p:txBody>
      </p:sp>
      <p:sp>
        <p:nvSpPr>
          <p:cNvPr id="20" name="Shape 16"/>
          <p:cNvSpPr/>
          <p:nvPr/>
        </p:nvSpPr>
        <p:spPr>
          <a:xfrm>
            <a:off x="3291459" y="3252192"/>
            <a:ext cx="141732" cy="0"/>
          </a:xfrm>
          <a:prstGeom prst="line">
            <a:avLst/>
          </a:prstGeom>
          <a:noFill/>
          <a:ln w="13716">
            <a:solidFill>
              <a:srgbClr val="087568"/>
            </a:solidFill>
            <a:prstDash val="solid"/>
            <a:headEnd type="none"/>
            <a:tailEnd type="triangle"/>
          </a:ln>
        </p:spPr>
      </p:sp>
      <p:sp>
        <p:nvSpPr>
          <p:cNvPr id="21" name="Shape 17"/>
          <p:cNvSpPr/>
          <p:nvPr/>
        </p:nvSpPr>
        <p:spPr>
          <a:xfrm>
            <a:off x="533400" y="3830241"/>
            <a:ext cx="2667000" cy="697111"/>
          </a:xfrm>
          <a:prstGeom prst="rect">
            <a:avLst/>
          </a:prstGeom>
          <a:solidFill>
            <a:srgbClr val="F7F8F7"/>
          </a:solidFill>
          <a:ln w="12700">
            <a:solidFill>
              <a:srgbClr val="333333">
                <a:alpha val="0"/>
              </a:srgbClr>
            </a:solidFill>
            <a:prstDash val="solid"/>
          </a:ln>
        </p:spPr>
      </p:sp>
      <p:sp>
        <p:nvSpPr>
          <p:cNvPr id="22" name="Shape 18"/>
          <p:cNvSpPr/>
          <p:nvPr/>
        </p:nvSpPr>
        <p:spPr>
          <a:xfrm>
            <a:off x="533400" y="3830241"/>
            <a:ext cx="2667000" cy="0"/>
          </a:xfrm>
          <a:prstGeom prst="line">
            <a:avLst/>
          </a:prstGeom>
          <a:noFill/>
          <a:ln w="9525">
            <a:solidFill>
              <a:srgbClr val="E4E7E5"/>
            </a:solidFill>
            <a:prstDash val="solid"/>
          </a:ln>
        </p:spPr>
      </p:sp>
      <p:sp>
        <p:nvSpPr>
          <p:cNvPr id="23" name="Shape 19"/>
          <p:cNvSpPr/>
          <p:nvPr/>
        </p:nvSpPr>
        <p:spPr>
          <a:xfrm>
            <a:off x="3200400" y="3830241"/>
            <a:ext cx="0" cy="697111"/>
          </a:xfrm>
          <a:prstGeom prst="line">
            <a:avLst/>
          </a:prstGeom>
          <a:noFill/>
          <a:ln w="9525">
            <a:solidFill>
              <a:srgbClr val="E4E7E5"/>
            </a:solidFill>
            <a:prstDash val="solid"/>
          </a:ln>
        </p:spPr>
      </p:sp>
      <p:sp>
        <p:nvSpPr>
          <p:cNvPr id="24" name="Shape 20"/>
          <p:cNvSpPr/>
          <p:nvPr/>
        </p:nvSpPr>
        <p:spPr>
          <a:xfrm>
            <a:off x="533400" y="4527352"/>
            <a:ext cx="2667000" cy="0"/>
          </a:xfrm>
          <a:prstGeom prst="line">
            <a:avLst/>
          </a:prstGeom>
          <a:noFill/>
          <a:ln w="9525">
            <a:solidFill>
              <a:srgbClr val="E4E7E5"/>
            </a:solidFill>
            <a:prstDash val="solid"/>
          </a:ln>
        </p:spPr>
      </p:sp>
      <p:sp>
        <p:nvSpPr>
          <p:cNvPr id="25" name="Shape 21"/>
          <p:cNvSpPr/>
          <p:nvPr/>
        </p:nvSpPr>
        <p:spPr>
          <a:xfrm>
            <a:off x="533400" y="3830241"/>
            <a:ext cx="0" cy="697111"/>
          </a:xfrm>
          <a:prstGeom prst="line">
            <a:avLst/>
          </a:prstGeom>
          <a:noFill/>
          <a:ln w="9525">
            <a:solidFill>
              <a:srgbClr val="E4E7E5"/>
            </a:solidFill>
            <a:prstDash val="solid"/>
          </a:ln>
        </p:spPr>
      </p:sp>
      <p:sp>
        <p:nvSpPr>
          <p:cNvPr id="26" name="Text 22"/>
          <p:cNvSpPr txBox="1"/>
          <p:nvPr/>
        </p:nvSpPr>
        <p:spPr>
          <a:xfrm>
            <a:off x="733425" y="4030266"/>
            <a:ext cx="2266950" cy="319921"/>
          </a:xfrm>
          <a:prstGeom prst="rect">
            <a:avLst/>
          </a:prstGeom>
          <a:noFill/>
          <a:ln/>
        </p:spPr>
        <p:txBody>
          <a:bodyPr wrap="none" lIns="0" tIns="0" rIns="0" bIns="0" rtlCol="0" anchor="t"/>
          <a:lstStyle/>
          <a:p>
            <a:pPr algn="l" indent="0" marL="0">
              <a:lnSpc>
                <a:spcPts val="2340"/>
              </a:lnSpc>
              <a:buNone/>
            </a:pPr>
            <a:r>
              <a:rPr lang="en-GB" altLang="en-US" sz="1800" u="none" spc="-36" kern="0" dirty="0">
                <a:solidFill>
                  <a:srgbClr val="1B1B1B"/>
                </a:solidFill>
                <a:latin typeface="Broksoft Geist 550" pitchFamily="34" charset="0"/>
                <a:ea typeface="Broksoft Geist 550" pitchFamily="34" charset="-122"/>
                <a:cs typeface="Broksoft Geist 550" pitchFamily="34" charset="-120"/>
              </a:rPr>
              <a:t>Market data</a:t>
            </a:r>
            <a:endParaRPr lang="en-GB" sz="1800" dirty="0"/>
          </a:p>
        </p:txBody>
      </p:sp>
      <p:sp>
        <p:nvSpPr>
          <p:cNvPr id="27" name="Shape 23"/>
          <p:cNvSpPr/>
          <p:nvPr/>
        </p:nvSpPr>
        <p:spPr>
          <a:xfrm>
            <a:off x="3291459" y="4177903"/>
            <a:ext cx="141732" cy="0"/>
          </a:xfrm>
          <a:prstGeom prst="line">
            <a:avLst/>
          </a:prstGeom>
          <a:noFill/>
          <a:ln w="13716">
            <a:solidFill>
              <a:srgbClr val="087568"/>
            </a:solidFill>
            <a:prstDash val="solid"/>
            <a:headEnd type="none"/>
            <a:tailEnd type="triangle"/>
          </a:ln>
        </p:spPr>
      </p:sp>
      <p:sp>
        <p:nvSpPr>
          <p:cNvPr id="28" name="Shape 24"/>
          <p:cNvSpPr/>
          <p:nvPr/>
        </p:nvSpPr>
        <p:spPr>
          <a:xfrm>
            <a:off x="3562350" y="2090142"/>
            <a:ext cx="3143250" cy="2325886"/>
          </a:xfrm>
          <a:prstGeom prst="rect">
            <a:avLst/>
          </a:prstGeom>
          <a:solidFill>
            <a:srgbClr val="E8F3F0"/>
          </a:solidFill>
          <a:ln w="12700">
            <a:solidFill>
              <a:srgbClr val="333333">
                <a:alpha val="0"/>
              </a:srgbClr>
            </a:solidFill>
            <a:prstDash val="solid"/>
          </a:ln>
        </p:spPr>
      </p:sp>
      <p:sp>
        <p:nvSpPr>
          <p:cNvPr id="29" name="Shape 25"/>
          <p:cNvSpPr/>
          <p:nvPr/>
        </p:nvSpPr>
        <p:spPr>
          <a:xfrm>
            <a:off x="3562350" y="2090142"/>
            <a:ext cx="3143250" cy="0"/>
          </a:xfrm>
          <a:prstGeom prst="line">
            <a:avLst/>
          </a:prstGeom>
          <a:noFill/>
          <a:ln w="9525">
            <a:solidFill>
              <a:srgbClr val="D4E6DF"/>
            </a:solidFill>
            <a:prstDash val="solid"/>
          </a:ln>
        </p:spPr>
      </p:sp>
      <p:sp>
        <p:nvSpPr>
          <p:cNvPr id="30" name="Shape 26"/>
          <p:cNvSpPr/>
          <p:nvPr/>
        </p:nvSpPr>
        <p:spPr>
          <a:xfrm>
            <a:off x="6705600" y="2090142"/>
            <a:ext cx="0" cy="2325886"/>
          </a:xfrm>
          <a:prstGeom prst="line">
            <a:avLst/>
          </a:prstGeom>
          <a:noFill/>
          <a:ln w="9525">
            <a:solidFill>
              <a:srgbClr val="D4E6DF"/>
            </a:solidFill>
            <a:prstDash val="solid"/>
          </a:ln>
        </p:spPr>
      </p:sp>
      <p:sp>
        <p:nvSpPr>
          <p:cNvPr id="31" name="Shape 27"/>
          <p:cNvSpPr/>
          <p:nvPr/>
        </p:nvSpPr>
        <p:spPr>
          <a:xfrm>
            <a:off x="3562350" y="4416028"/>
            <a:ext cx="3143250" cy="0"/>
          </a:xfrm>
          <a:prstGeom prst="line">
            <a:avLst/>
          </a:prstGeom>
          <a:noFill/>
          <a:ln w="9525">
            <a:solidFill>
              <a:srgbClr val="D4E6DF"/>
            </a:solidFill>
            <a:prstDash val="solid"/>
          </a:ln>
        </p:spPr>
      </p:sp>
      <p:sp>
        <p:nvSpPr>
          <p:cNvPr id="32" name="Shape 28"/>
          <p:cNvSpPr/>
          <p:nvPr/>
        </p:nvSpPr>
        <p:spPr>
          <a:xfrm>
            <a:off x="3562350" y="2090142"/>
            <a:ext cx="0" cy="2325886"/>
          </a:xfrm>
          <a:prstGeom prst="line">
            <a:avLst/>
          </a:prstGeom>
          <a:noFill/>
          <a:ln w="9525">
            <a:solidFill>
              <a:srgbClr val="D4E6DF"/>
            </a:solidFill>
            <a:prstDash val="solid"/>
          </a:ln>
        </p:spPr>
      </p:sp>
      <p:sp>
        <p:nvSpPr>
          <p:cNvPr id="33" name="Text 29"/>
          <p:cNvSpPr txBox="1"/>
          <p:nvPr/>
        </p:nvSpPr>
        <p:spPr>
          <a:xfrm>
            <a:off x="3819525" y="2614017"/>
            <a:ext cx="2628900" cy="443746"/>
          </a:xfrm>
          <a:prstGeom prst="rect">
            <a:avLst/>
          </a:prstGeom>
          <a:noFill/>
          <a:ln/>
        </p:spPr>
        <p:txBody>
          <a:bodyPr wrap="none" lIns="0" tIns="0" rIns="0" bIns="0" rtlCol="0" anchor="t"/>
          <a:lstStyle/>
          <a:p>
            <a:pPr algn="l" indent="0" marL="0">
              <a:lnSpc>
                <a:spcPts val="3315"/>
              </a:lnSpc>
              <a:buNone/>
            </a:pPr>
            <a:r>
              <a:rPr lang="en-GB" altLang="en-US" sz="2550" u="none" spc="-51" kern="0" dirty="0">
                <a:solidFill>
                  <a:srgbClr val="1B1B1B"/>
                </a:solidFill>
                <a:latin typeface="Broksoft Geist 550" pitchFamily="34" charset="0"/>
                <a:ea typeface="Broksoft Geist 550" pitchFamily="34" charset="-122"/>
                <a:cs typeface="Broksoft Geist 550" pitchFamily="34" charset="-120"/>
              </a:rPr>
              <a:t>Broksoft</a:t>
            </a:r>
            <a:endParaRPr lang="en-GB" sz="2550" dirty="0"/>
          </a:p>
        </p:txBody>
      </p:sp>
      <p:sp>
        <p:nvSpPr>
          <p:cNvPr id="34" name="Text 30"/>
          <p:cNvSpPr txBox="1"/>
          <p:nvPr/>
        </p:nvSpPr>
        <p:spPr>
          <a:xfrm>
            <a:off x="3819525" y="3206353"/>
            <a:ext cx="2628900" cy="708660"/>
          </a:xfrm>
          <a:prstGeom prst="rect">
            <a:avLst/>
          </a:prstGeom>
          <a:noFill/>
          <a:ln/>
        </p:spPr>
        <p:txBody>
          <a:bodyPr wrap="none" lIns="0" tIns="0" rIns="0" bIns="0" rtlCol="0" anchor="t"/>
          <a:lstStyle/>
          <a:p>
            <a:pPr algn="l" indent="0" marL="0">
              <a:lnSpc>
                <a:spcPts val="2700"/>
              </a:lnSpc>
              <a:buNone/>
            </a:pPr>
            <a:r>
              <a:rPr lang="en-GB" altLang="en-US" sz="1800" u="none" dirty="0">
                <a:solidFill>
                  <a:srgbClr val="087568"/>
                </a:solidFill>
                <a:latin typeface="Broksoft Geist 400" pitchFamily="34" charset="0"/>
                <a:ea typeface="Broksoft Geist 400" pitchFamily="34" charset="-122"/>
                <a:cs typeface="Broksoft Geist 400" pitchFamily="34" charset="-120"/>
              </a:rPr>
              <a:t>Shared accounting</a:t>
            </a:r>
            <a:endParaRPr lang="en-GB" sz="1800" dirty="0"/>
          </a:p>
          <a:p>
            <a:pPr algn="l" indent="0" marL="0">
              <a:lnSpc>
                <a:spcPts val="2700"/>
              </a:lnSpc>
              <a:buNone/>
            </a:pPr>
            <a:r>
              <a:rPr lang="en-GB" altLang="en-US" sz="1800" u="none" dirty="0">
                <a:solidFill>
                  <a:srgbClr val="087568"/>
                </a:solidFill>
                <a:latin typeface="Broksoft Geist 400" pitchFamily="34" charset="0"/>
                <a:ea typeface="Broksoft Geist 400" pitchFamily="34" charset="-122"/>
                <a:cs typeface="Broksoft Geist 400" pitchFamily="34" charset="-120"/>
              </a:rPr>
              <a:t>system</a:t>
            </a:r>
            <a:endParaRPr lang="en-GB" sz="1800" dirty="0"/>
          </a:p>
        </p:txBody>
      </p:sp>
      <p:sp>
        <p:nvSpPr>
          <p:cNvPr id="35" name="Text 31"/>
          <p:cNvSpPr txBox="1"/>
          <p:nvPr/>
        </p:nvSpPr>
        <p:spPr>
          <a:xfrm>
            <a:off x="7067550" y="2115889"/>
            <a:ext cx="4591050"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REST API with access keys and permissions.</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Imports with validation before loading.</a:t>
            </a:r>
            <a:endParaRPr lang="en-GB" sz="1800" dirty="0"/>
          </a:p>
        </p:txBody>
      </p:sp>
      <p:sp>
        <p:nvSpPr>
          <p:cNvPr id="36" name="Text 32"/>
          <p:cNvSpPr txBox="1"/>
          <p:nvPr/>
        </p:nvSpPr>
        <p:spPr>
          <a:xfrm>
            <a:off x="7067550" y="2955578"/>
            <a:ext cx="4591050" cy="672048"/>
          </a:xfrm>
          <a:prstGeom prst="rect">
            <a:avLst/>
          </a:prstGeom>
          <a:noFill/>
          <a:ln/>
        </p:spPr>
        <p:txBody>
          <a:bodyPr wrap="none" lIns="0" tIns="0" rIns="0" bIns="0" rtlCol="0" anchor="t"/>
          <a:lstStyle/>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Configurable price and exchange-rate</a:t>
            </a:r>
            <a:endParaRPr lang="en-GB" sz="1800" dirty="0"/>
          </a:p>
          <a:p>
            <a:pPr algn="l" indent="0" marL="0">
              <a:lnSpc>
                <a:spcPts val="2556"/>
              </a:lnSpc>
              <a:buNone/>
            </a:pPr>
            <a:r>
              <a:rPr lang="en-GB" altLang="en-US" sz="1800" u="none" dirty="0">
                <a:solidFill>
                  <a:srgbClr val="1B1B1B"/>
                </a:solidFill>
                <a:latin typeface="Broksoft Geist 400" pitchFamily="34" charset="0"/>
                <a:ea typeface="Broksoft Geist 400" pitchFamily="34" charset="-122"/>
                <a:cs typeface="Broksoft Geist 400" pitchFamily="34" charset="-120"/>
              </a:rPr>
              <a:t>sources with freshness checks.</a:t>
            </a:r>
            <a:endParaRPr lang="en-GB" sz="1800" dirty="0"/>
          </a:p>
        </p:txBody>
      </p:sp>
      <p:sp>
        <p:nvSpPr>
          <p:cNvPr id="37" name="Text 33"/>
          <p:cNvSpPr txBox="1"/>
          <p:nvPr/>
        </p:nvSpPr>
        <p:spPr>
          <a:xfrm>
            <a:off x="7067550" y="3795266"/>
            <a:ext cx="4591050" cy="617875"/>
          </a:xfrm>
          <a:prstGeom prst="rect">
            <a:avLst/>
          </a:prstGeom>
          <a:noFill/>
          <a:ln/>
        </p:spPr>
        <p:txBody>
          <a:bodyPr wrap="none" lIns="0" tIns="0" rIns="0" bIns="0" rtlCol="0" anchor="t"/>
          <a:lstStyle/>
          <a:p>
            <a:pPr algn="l" indent="0" marL="0">
              <a:lnSpc>
                <a:spcPts val="2343"/>
              </a:lnSpc>
              <a:buNone/>
            </a:pPr>
            <a:r>
              <a:rPr lang="en-GB" altLang="en-US" sz="1650" u="none" dirty="0">
                <a:solidFill>
                  <a:srgbClr val="626864"/>
                </a:solidFill>
                <a:latin typeface="Broksoft Geist 400" pitchFamily="34" charset="0"/>
                <a:ea typeface="Broksoft Geist 400" pitchFamily="34" charset="-122"/>
                <a:cs typeface="Broksoft Geist 400" pitchFamily="34" charset="-120"/>
              </a:rPr>
              <a:t>External connections and exchange formats</a:t>
            </a:r>
            <a:endParaRPr lang="en-GB" sz="1650" dirty="0"/>
          </a:p>
          <a:p>
            <a:pPr algn="l" indent="0" marL="0">
              <a:lnSpc>
                <a:spcPts val="2343"/>
              </a:lnSpc>
              <a:buNone/>
            </a:pPr>
            <a:r>
              <a:rPr lang="en-GB" altLang="en-US" sz="1650" u="none" dirty="0">
                <a:solidFill>
                  <a:srgbClr val="626864"/>
                </a:solidFill>
                <a:latin typeface="Broksoft Geist 400" pitchFamily="34" charset="0"/>
                <a:ea typeface="Broksoft Geist 400" pitchFamily="34" charset="-122"/>
                <a:cs typeface="Broksoft Geist 400" pitchFamily="34" charset="-120"/>
              </a:rPr>
              <a:t>are scoped during implementation.</a:t>
            </a:r>
            <a:endParaRPr lang="en-GB" sz="1650" dirty="0"/>
          </a:p>
        </p:txBody>
      </p:sp>
      <p:sp>
        <p:nvSpPr>
          <p:cNvPr id="38" name="Shape 34"/>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39" name="Shape 35"/>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40" name="Text 36">
            <a:hlinkClick r:id="rId3"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41" name="Text 37"/>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10 / 14</a:t>
            </a:r>
            <a:endParaRPr lang="en-GB"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810875" y="381000"/>
            <a:ext cx="84772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Deployment</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Choose your deployment model</a:t>
            </a:r>
            <a:endParaRPr lang="en-GB" sz="3600" dirty="0"/>
          </a:p>
        </p:txBody>
      </p:sp>
      <p:sp>
        <p:nvSpPr>
          <p:cNvPr id="7" name="Shape 3"/>
          <p:cNvSpPr/>
          <p:nvPr/>
        </p:nvSpPr>
        <p:spPr>
          <a:xfrm>
            <a:off x="533400" y="1788319"/>
            <a:ext cx="5410200" cy="2662238"/>
          </a:xfrm>
          <a:prstGeom prst="rect">
            <a:avLst/>
          </a:prstGeom>
          <a:solidFill>
            <a:srgbClr val="F6F9F7"/>
          </a:solidFill>
          <a:ln w="12700">
            <a:solidFill>
              <a:srgbClr val="333333">
                <a:alpha val="0"/>
              </a:srgbClr>
            </a:solidFill>
            <a:prstDash val="solid"/>
          </a:ln>
        </p:spPr>
      </p:sp>
      <p:sp>
        <p:nvSpPr>
          <p:cNvPr id="8" name="Shape 4"/>
          <p:cNvSpPr/>
          <p:nvPr/>
        </p:nvSpPr>
        <p:spPr>
          <a:xfrm>
            <a:off x="533400" y="1788319"/>
            <a:ext cx="5410200" cy="0"/>
          </a:xfrm>
          <a:prstGeom prst="line">
            <a:avLst/>
          </a:prstGeom>
          <a:noFill/>
          <a:ln w="9525">
            <a:solidFill>
              <a:srgbClr val="E4E7E5"/>
            </a:solidFill>
            <a:prstDash val="solid"/>
          </a:ln>
        </p:spPr>
      </p:sp>
      <p:sp>
        <p:nvSpPr>
          <p:cNvPr id="9" name="Shape 5"/>
          <p:cNvSpPr/>
          <p:nvPr/>
        </p:nvSpPr>
        <p:spPr>
          <a:xfrm>
            <a:off x="5943600" y="1788319"/>
            <a:ext cx="0" cy="2662238"/>
          </a:xfrm>
          <a:prstGeom prst="line">
            <a:avLst/>
          </a:prstGeom>
          <a:noFill/>
          <a:ln w="9525">
            <a:solidFill>
              <a:srgbClr val="E4E7E5"/>
            </a:solidFill>
            <a:prstDash val="solid"/>
          </a:ln>
        </p:spPr>
      </p:sp>
      <p:sp>
        <p:nvSpPr>
          <p:cNvPr id="10" name="Shape 6"/>
          <p:cNvSpPr/>
          <p:nvPr/>
        </p:nvSpPr>
        <p:spPr>
          <a:xfrm>
            <a:off x="533400" y="4450556"/>
            <a:ext cx="5410200" cy="0"/>
          </a:xfrm>
          <a:prstGeom prst="line">
            <a:avLst/>
          </a:prstGeom>
          <a:noFill/>
          <a:ln w="9525">
            <a:solidFill>
              <a:srgbClr val="E4E7E5"/>
            </a:solidFill>
            <a:prstDash val="solid"/>
          </a:ln>
        </p:spPr>
      </p:sp>
      <p:sp>
        <p:nvSpPr>
          <p:cNvPr id="11" name="Shape 7"/>
          <p:cNvSpPr/>
          <p:nvPr/>
        </p:nvSpPr>
        <p:spPr>
          <a:xfrm>
            <a:off x="533400" y="1788319"/>
            <a:ext cx="0" cy="2662238"/>
          </a:xfrm>
          <a:prstGeom prst="line">
            <a:avLst/>
          </a:prstGeom>
          <a:noFill/>
          <a:ln w="9525">
            <a:solidFill>
              <a:srgbClr val="E4E7E5"/>
            </a:solidFill>
            <a:prstDash val="solid"/>
          </a:ln>
        </p:spPr>
      </p:sp>
      <p:sp>
        <p:nvSpPr>
          <p:cNvPr id="12" name="Text 8"/>
          <p:cNvSpPr txBox="1"/>
          <p:nvPr/>
        </p:nvSpPr>
        <p:spPr>
          <a:xfrm>
            <a:off x="847725" y="2026444"/>
            <a:ext cx="16192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rPr>
              <a:t>01</a:t>
            </a:r>
            <a:endParaRPr lang="en-GB" sz="1200" dirty="0"/>
          </a:p>
        </p:txBody>
      </p:sp>
      <p:pic>
        <p:nvPicPr>
          <p:cNvPr id="13" name="Image 2" descr="preencoded.png">    </p:cNvPr>
          <p:cNvPicPr>
            <a:picLocks noChangeAspect="1"/>
          </p:cNvPicPr>
          <p:nvPr/>
        </p:nvPicPr>
        <p:blipFill>
          <a:blip r:embed="rId3"/>
          <a:stretch>
            <a:fillRect/>
          </a:stretch>
        </p:blipFill>
        <p:spPr>
          <a:xfrm>
            <a:off x="3879850" y="2026444"/>
            <a:ext cx="1746250" cy="838200"/>
          </a:xfrm>
          <a:prstGeom prst="rect">
            <a:avLst/>
          </a:prstGeom>
        </p:spPr>
      </p:pic>
      <p:sp>
        <p:nvSpPr>
          <p:cNvPr id="14" name="Text 9"/>
          <p:cNvSpPr txBox="1"/>
          <p:nvPr/>
        </p:nvSpPr>
        <p:spPr>
          <a:xfrm>
            <a:off x="847725" y="2997994"/>
            <a:ext cx="4781550" cy="394335"/>
          </a:xfrm>
          <a:prstGeom prst="rect">
            <a:avLst/>
          </a:prstGeom>
          <a:noFill/>
          <a:ln/>
        </p:spPr>
        <p:txBody>
          <a:bodyPr wrap="none" lIns="0" tIns="0" rIns="0" bIns="0" rtlCol="0" anchor="t"/>
          <a:lstStyle/>
          <a:p>
            <a:pPr algn="l" indent="0" marL="0">
              <a:lnSpc>
                <a:spcPts val="2925"/>
              </a:lnSpc>
              <a:buNone/>
            </a:pPr>
            <a:r>
              <a:rPr lang="en-GB" altLang="en-US" sz="2250" u="none" spc="-45" kern="0" dirty="0">
                <a:solidFill>
                  <a:srgbClr val="1B1B1B"/>
                </a:solidFill>
                <a:latin typeface="Broksoft Geist 550" pitchFamily="34" charset="0"/>
                <a:ea typeface="Broksoft Geist 550" pitchFamily="34" charset="-122"/>
                <a:cs typeface="Broksoft Geist 550" pitchFamily="34" charset="-120"/>
              </a:rPr>
              <a:t>Self-hosted</a:t>
            </a:r>
            <a:endParaRPr lang="en-GB" sz="2250" dirty="0"/>
          </a:p>
        </p:txBody>
      </p:sp>
      <p:sp>
        <p:nvSpPr>
          <p:cNvPr id="15" name="Text 10"/>
          <p:cNvSpPr txBox="1"/>
          <p:nvPr/>
        </p:nvSpPr>
        <p:spPr>
          <a:xfrm>
            <a:off x="847725" y="3521869"/>
            <a:ext cx="4781550" cy="713423"/>
          </a:xfrm>
          <a:prstGeom prst="rect">
            <a:avLst/>
          </a:prstGeom>
          <a:noFill/>
          <a:ln/>
        </p:spPr>
        <p:txBody>
          <a:bodyPr wrap="none" lIns="0" tIns="0" rIns="0" bIns="0" rtlCol="0" anchor="t"/>
          <a:lstStyle/>
          <a:p>
            <a:pPr algn="l" indent="0" marL="0">
              <a:lnSpc>
                <a:spcPts val="2719"/>
              </a:lnSpc>
              <a:buNone/>
            </a:pPr>
            <a:r>
              <a:rPr lang="en-GB" altLang="en-US" sz="1875" u="none" dirty="0">
                <a:solidFill>
                  <a:srgbClr val="1B1B1B"/>
                </a:solidFill>
                <a:latin typeface="Broksoft Geist 400" pitchFamily="34" charset="0"/>
                <a:ea typeface="Broksoft Geist 400" pitchFamily="34" charset="-122"/>
                <a:cs typeface="Broksoft Geist 400" pitchFamily="34" charset="-120"/>
              </a:rPr>
              <a:t>Self-hosted: the application and data run</a:t>
            </a:r>
            <a:endParaRPr lang="en-GB" sz="1875" dirty="0"/>
          </a:p>
          <a:p>
            <a:pPr algn="l" indent="0" marL="0">
              <a:lnSpc>
                <a:spcPts val="2719"/>
              </a:lnSpc>
              <a:buNone/>
            </a:pPr>
            <a:r>
              <a:rPr lang="en-GB" altLang="en-US" sz="1875" u="none" dirty="0">
                <a:solidFill>
                  <a:srgbClr val="1B1B1B"/>
                </a:solidFill>
                <a:latin typeface="Broksoft Geist 400" pitchFamily="34" charset="0"/>
                <a:ea typeface="Broksoft Geist 400" pitchFamily="34" charset="-122"/>
                <a:cs typeface="Broksoft Geist 400" pitchFamily="34" charset="-120"/>
              </a:rPr>
              <a:t>within your infrastructure.</a:t>
            </a:r>
            <a:endParaRPr lang="en-GB" sz="1875" dirty="0"/>
          </a:p>
        </p:txBody>
      </p:sp>
      <p:sp>
        <p:nvSpPr>
          <p:cNvPr id="16" name="Shape 11"/>
          <p:cNvSpPr/>
          <p:nvPr/>
        </p:nvSpPr>
        <p:spPr>
          <a:xfrm>
            <a:off x="6248400" y="1788319"/>
            <a:ext cx="5410200" cy="2662238"/>
          </a:xfrm>
          <a:prstGeom prst="rect">
            <a:avLst/>
          </a:prstGeom>
          <a:solidFill>
            <a:srgbClr val="F6F9F7"/>
          </a:solidFill>
          <a:ln w="12700">
            <a:solidFill>
              <a:srgbClr val="333333">
                <a:alpha val="0"/>
              </a:srgbClr>
            </a:solidFill>
            <a:prstDash val="solid"/>
          </a:ln>
        </p:spPr>
      </p:sp>
      <p:sp>
        <p:nvSpPr>
          <p:cNvPr id="17" name="Shape 12"/>
          <p:cNvSpPr/>
          <p:nvPr/>
        </p:nvSpPr>
        <p:spPr>
          <a:xfrm>
            <a:off x="6248400" y="1788319"/>
            <a:ext cx="5410200" cy="0"/>
          </a:xfrm>
          <a:prstGeom prst="line">
            <a:avLst/>
          </a:prstGeom>
          <a:noFill/>
          <a:ln w="9525">
            <a:solidFill>
              <a:srgbClr val="E4E7E5"/>
            </a:solidFill>
            <a:prstDash val="solid"/>
          </a:ln>
        </p:spPr>
      </p:sp>
      <p:sp>
        <p:nvSpPr>
          <p:cNvPr id="18" name="Shape 13"/>
          <p:cNvSpPr/>
          <p:nvPr/>
        </p:nvSpPr>
        <p:spPr>
          <a:xfrm>
            <a:off x="11658600" y="1788319"/>
            <a:ext cx="0" cy="2662238"/>
          </a:xfrm>
          <a:prstGeom prst="line">
            <a:avLst/>
          </a:prstGeom>
          <a:noFill/>
          <a:ln w="9525">
            <a:solidFill>
              <a:srgbClr val="E4E7E5"/>
            </a:solidFill>
            <a:prstDash val="solid"/>
          </a:ln>
        </p:spPr>
      </p:sp>
      <p:sp>
        <p:nvSpPr>
          <p:cNvPr id="19" name="Shape 14"/>
          <p:cNvSpPr/>
          <p:nvPr/>
        </p:nvSpPr>
        <p:spPr>
          <a:xfrm>
            <a:off x="6248400" y="4450556"/>
            <a:ext cx="5410200" cy="0"/>
          </a:xfrm>
          <a:prstGeom prst="line">
            <a:avLst/>
          </a:prstGeom>
          <a:noFill/>
          <a:ln w="9525">
            <a:solidFill>
              <a:srgbClr val="E4E7E5"/>
            </a:solidFill>
            <a:prstDash val="solid"/>
          </a:ln>
        </p:spPr>
      </p:sp>
      <p:sp>
        <p:nvSpPr>
          <p:cNvPr id="20" name="Shape 15"/>
          <p:cNvSpPr/>
          <p:nvPr/>
        </p:nvSpPr>
        <p:spPr>
          <a:xfrm>
            <a:off x="6248400" y="1788319"/>
            <a:ext cx="0" cy="2662238"/>
          </a:xfrm>
          <a:prstGeom prst="line">
            <a:avLst/>
          </a:prstGeom>
          <a:noFill/>
          <a:ln w="9525">
            <a:solidFill>
              <a:srgbClr val="E4E7E5"/>
            </a:solidFill>
            <a:prstDash val="solid"/>
          </a:ln>
        </p:spPr>
      </p:sp>
      <p:sp>
        <p:nvSpPr>
          <p:cNvPr id="21" name="Text 16"/>
          <p:cNvSpPr txBox="1"/>
          <p:nvPr/>
        </p:nvSpPr>
        <p:spPr>
          <a:xfrm>
            <a:off x="6562725" y="2026444"/>
            <a:ext cx="20002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rPr>
              <a:t>02</a:t>
            </a:r>
            <a:endParaRPr lang="en-GB" sz="1200" dirty="0"/>
          </a:p>
        </p:txBody>
      </p:sp>
      <p:pic>
        <p:nvPicPr>
          <p:cNvPr id="22" name="Image 3" descr="preencoded.png">    </p:cNvPr>
          <p:cNvPicPr>
            <a:picLocks noChangeAspect="1"/>
          </p:cNvPicPr>
          <p:nvPr/>
        </p:nvPicPr>
        <p:blipFill>
          <a:blip r:embed="rId4"/>
          <a:stretch>
            <a:fillRect/>
          </a:stretch>
        </p:blipFill>
        <p:spPr>
          <a:xfrm>
            <a:off x="9594850" y="2026444"/>
            <a:ext cx="1746250" cy="838200"/>
          </a:xfrm>
          <a:prstGeom prst="rect">
            <a:avLst/>
          </a:prstGeom>
        </p:spPr>
      </p:pic>
      <p:sp>
        <p:nvSpPr>
          <p:cNvPr id="23" name="Text 17"/>
          <p:cNvSpPr txBox="1"/>
          <p:nvPr/>
        </p:nvSpPr>
        <p:spPr>
          <a:xfrm>
            <a:off x="6562725" y="2997994"/>
            <a:ext cx="4781550" cy="394335"/>
          </a:xfrm>
          <a:prstGeom prst="rect">
            <a:avLst/>
          </a:prstGeom>
          <a:noFill/>
          <a:ln/>
        </p:spPr>
        <p:txBody>
          <a:bodyPr wrap="none" lIns="0" tIns="0" rIns="0" bIns="0" rtlCol="0" anchor="t"/>
          <a:lstStyle/>
          <a:p>
            <a:pPr algn="l" indent="0" marL="0">
              <a:lnSpc>
                <a:spcPts val="2925"/>
              </a:lnSpc>
              <a:buNone/>
            </a:pPr>
            <a:r>
              <a:rPr lang="en-GB" altLang="en-US" sz="2250" u="none" spc="-45" kern="0" dirty="0">
                <a:solidFill>
                  <a:srgbClr val="1B1B1B"/>
                </a:solidFill>
                <a:latin typeface="Broksoft Geist 550" pitchFamily="34" charset="0"/>
                <a:ea typeface="Broksoft Geist 550" pitchFamily="34" charset="-122"/>
                <a:cs typeface="Broksoft Geist 550" pitchFamily="34" charset="-120"/>
              </a:rPr>
              <a:t>Managed deployment</a:t>
            </a:r>
            <a:endParaRPr lang="en-GB" sz="2250" dirty="0"/>
          </a:p>
        </p:txBody>
      </p:sp>
      <p:sp>
        <p:nvSpPr>
          <p:cNvPr id="24" name="Text 18"/>
          <p:cNvSpPr txBox="1"/>
          <p:nvPr/>
        </p:nvSpPr>
        <p:spPr>
          <a:xfrm>
            <a:off x="6562725" y="3521869"/>
            <a:ext cx="4781550" cy="713423"/>
          </a:xfrm>
          <a:prstGeom prst="rect">
            <a:avLst/>
          </a:prstGeom>
          <a:noFill/>
          <a:ln/>
        </p:spPr>
        <p:txBody>
          <a:bodyPr wrap="none" lIns="0" tIns="0" rIns="0" bIns="0" rtlCol="0" anchor="t"/>
          <a:lstStyle/>
          <a:p>
            <a:pPr algn="l" indent="0" marL="0">
              <a:lnSpc>
                <a:spcPts val="2719"/>
              </a:lnSpc>
              <a:buNone/>
            </a:pPr>
            <a:r>
              <a:rPr lang="en-GB" altLang="en-US" sz="1875" u="none" dirty="0">
                <a:solidFill>
                  <a:srgbClr val="1B1B1B"/>
                </a:solidFill>
                <a:latin typeface="Broksoft Geist 400" pitchFamily="34" charset="0"/>
                <a:ea typeface="Broksoft Geist 400" pitchFamily="34" charset="-122"/>
                <a:cs typeface="Broksoft Geist 400" pitchFamily="34" charset="-120"/>
              </a:rPr>
              <a:t>Managed deployment: Broksoft operates</a:t>
            </a:r>
            <a:endParaRPr lang="en-GB" sz="1875" dirty="0"/>
          </a:p>
          <a:p>
            <a:pPr algn="l" indent="0" marL="0">
              <a:lnSpc>
                <a:spcPts val="2719"/>
              </a:lnSpc>
              <a:buNone/>
            </a:pPr>
            <a:r>
              <a:rPr lang="en-GB" altLang="en-US" sz="1875" u="none" dirty="0">
                <a:solidFill>
                  <a:srgbClr val="1B1B1B"/>
                </a:solidFill>
                <a:latin typeface="Broksoft Geist 400" pitchFamily="34" charset="0"/>
                <a:ea typeface="Broksoft Geist 400" pitchFamily="34" charset="-122"/>
                <a:cs typeface="Broksoft Geist 400" pitchFamily="34" charset="-120"/>
              </a:rPr>
              <a:t>the infrastructure.</a:t>
            </a:r>
            <a:endParaRPr lang="en-GB" sz="1875" dirty="0"/>
          </a:p>
        </p:txBody>
      </p:sp>
      <p:sp>
        <p:nvSpPr>
          <p:cNvPr id="25" name="Text 19"/>
          <p:cNvSpPr txBox="1"/>
          <p:nvPr/>
        </p:nvSpPr>
        <p:spPr>
          <a:xfrm>
            <a:off x="533400" y="4660106"/>
            <a:ext cx="10001250" cy="365760"/>
          </a:xfrm>
          <a:prstGeom prst="rect">
            <a:avLst/>
          </a:prstGeom>
          <a:noFill/>
          <a:ln/>
        </p:spPr>
        <p:txBody>
          <a:bodyPr wrap="none" lIns="0" tIns="0" rIns="0" bIns="0" rtlCol="0" anchor="t"/>
          <a:lstStyle/>
          <a:p>
            <a:pPr algn="l" indent="0" marL="0">
              <a:lnSpc>
                <a:spcPts val="2700"/>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Operational and support responsibilities are defined by the chosen model and agreement.</a:t>
            </a:r>
            <a:endParaRPr lang="en-GB" sz="1800" dirty="0"/>
          </a:p>
        </p:txBody>
      </p:sp>
      <p:sp>
        <p:nvSpPr>
          <p:cNvPr id="26" name="Shape 20"/>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7" name="Shape 21"/>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8" name="Text 22">
            <a:hlinkClick r:id="rId5"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5"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9" name="Text 23"/>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11 / 14</a:t>
            </a:r>
            <a:endParaRPr lang="en-GB"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572750" y="381000"/>
            <a:ext cx="10858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Implementation</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A transition grounded in data validation</a:t>
            </a:r>
            <a:endParaRPr lang="en-GB" sz="3600" dirty="0"/>
          </a:p>
        </p:txBody>
      </p:sp>
      <p:sp>
        <p:nvSpPr>
          <p:cNvPr id="7" name="Shape 3"/>
          <p:cNvSpPr/>
          <p:nvPr/>
        </p:nvSpPr>
        <p:spPr>
          <a:xfrm>
            <a:off x="533400" y="1940719"/>
            <a:ext cx="476250" cy="419100"/>
          </a:xfrm>
          <a:prstGeom prst="rect">
            <a:avLst/>
          </a:prstGeom>
          <a:solidFill>
            <a:srgbClr val="E8F3F0"/>
          </a:solidFill>
          <a:ln w="12700">
            <a:solidFill>
              <a:srgbClr val="333333">
                <a:alpha val="0"/>
              </a:srgbClr>
            </a:solidFill>
            <a:prstDash val="solid"/>
          </a:ln>
        </p:spPr>
      </p:sp>
      <p:sp>
        <p:nvSpPr>
          <p:cNvPr id="8" name="Shape 4"/>
          <p:cNvSpPr/>
          <p:nvPr/>
        </p:nvSpPr>
        <p:spPr>
          <a:xfrm>
            <a:off x="533400" y="1940719"/>
            <a:ext cx="476250" cy="0"/>
          </a:xfrm>
          <a:prstGeom prst="line">
            <a:avLst/>
          </a:prstGeom>
          <a:noFill/>
          <a:ln w="9525">
            <a:solidFill>
              <a:srgbClr val="D4E6DF"/>
            </a:solidFill>
            <a:prstDash val="solid"/>
          </a:ln>
        </p:spPr>
      </p:sp>
      <p:sp>
        <p:nvSpPr>
          <p:cNvPr id="9" name="Shape 5"/>
          <p:cNvSpPr/>
          <p:nvPr/>
        </p:nvSpPr>
        <p:spPr>
          <a:xfrm>
            <a:off x="1009650" y="1940719"/>
            <a:ext cx="0" cy="419100"/>
          </a:xfrm>
          <a:prstGeom prst="line">
            <a:avLst/>
          </a:prstGeom>
          <a:noFill/>
          <a:ln w="9525">
            <a:solidFill>
              <a:srgbClr val="D4E6DF"/>
            </a:solidFill>
            <a:prstDash val="solid"/>
          </a:ln>
        </p:spPr>
      </p:sp>
      <p:sp>
        <p:nvSpPr>
          <p:cNvPr id="10" name="Shape 6"/>
          <p:cNvSpPr/>
          <p:nvPr/>
        </p:nvSpPr>
        <p:spPr>
          <a:xfrm>
            <a:off x="533400" y="2359819"/>
            <a:ext cx="476250" cy="0"/>
          </a:xfrm>
          <a:prstGeom prst="line">
            <a:avLst/>
          </a:prstGeom>
          <a:noFill/>
          <a:ln w="9525">
            <a:solidFill>
              <a:srgbClr val="D4E6DF"/>
            </a:solidFill>
            <a:prstDash val="solid"/>
          </a:ln>
        </p:spPr>
      </p:sp>
      <p:sp>
        <p:nvSpPr>
          <p:cNvPr id="11" name="Shape 7"/>
          <p:cNvSpPr/>
          <p:nvPr/>
        </p:nvSpPr>
        <p:spPr>
          <a:xfrm>
            <a:off x="533400" y="1940719"/>
            <a:ext cx="0" cy="419100"/>
          </a:xfrm>
          <a:prstGeom prst="line">
            <a:avLst/>
          </a:prstGeom>
          <a:noFill/>
          <a:ln w="9525">
            <a:solidFill>
              <a:srgbClr val="D4E6DF"/>
            </a:solidFill>
            <a:prstDash val="solid"/>
          </a:ln>
        </p:spPr>
      </p:sp>
      <p:sp>
        <p:nvSpPr>
          <p:cNvPr id="12" name="Text 8"/>
          <p:cNvSpPr txBox="1"/>
          <p:nvPr/>
        </p:nvSpPr>
        <p:spPr>
          <a:xfrm>
            <a:off x="666750" y="2026444"/>
            <a:ext cx="209550" cy="270510"/>
          </a:xfrm>
          <a:prstGeom prst="rect">
            <a:avLst/>
          </a:prstGeom>
          <a:noFill/>
          <a:ln/>
        </p:spPr>
        <p:txBody>
          <a:bodyPr wrap="none" lIns="0" tIns="0" rIns="0" bIns="0" rtlCol="0" anchor="t"/>
          <a:lstStyle/>
          <a:p>
            <a:pPr algn="l" indent="0" marL="0">
              <a:lnSpc>
                <a:spcPts val="1950"/>
              </a:lnSpc>
              <a:buNone/>
            </a:pPr>
            <a:r>
              <a:rPr lang="en-GB" altLang="en-US" sz="1350" u="none" dirty="0">
                <a:solidFill>
                  <a:srgbClr val="087568"/>
                </a:solidFill>
                <a:latin typeface="Broksoft Geist 400" pitchFamily="34" charset="0"/>
                <a:ea typeface="Broksoft Geist 400" pitchFamily="34" charset="-122"/>
                <a:cs typeface="Broksoft Geist 400" pitchFamily="34" charset="-120"/>
              </a:rPr>
              <a:t>01</a:t>
            </a:r>
            <a:endParaRPr lang="en-GB" sz="1350" dirty="0"/>
          </a:p>
        </p:txBody>
      </p:sp>
      <p:sp>
        <p:nvSpPr>
          <p:cNvPr id="13" name="Text 9"/>
          <p:cNvSpPr txBox="1"/>
          <p:nvPr/>
        </p:nvSpPr>
        <p:spPr>
          <a:xfrm>
            <a:off x="533400" y="2550319"/>
            <a:ext cx="2190750" cy="344775"/>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Discovery</a:t>
            </a:r>
            <a:endParaRPr lang="en-GB" sz="1950" dirty="0"/>
          </a:p>
        </p:txBody>
      </p:sp>
      <p:sp>
        <p:nvSpPr>
          <p:cNvPr id="14" name="Shape 10"/>
          <p:cNvSpPr/>
          <p:nvPr/>
        </p:nvSpPr>
        <p:spPr>
          <a:xfrm>
            <a:off x="2871216" y="2178844"/>
            <a:ext cx="153543" cy="0"/>
          </a:xfrm>
          <a:prstGeom prst="line">
            <a:avLst/>
          </a:prstGeom>
          <a:noFill/>
          <a:ln w="14859">
            <a:solidFill>
              <a:srgbClr val="626864"/>
            </a:solidFill>
            <a:prstDash val="solid"/>
            <a:headEnd type="none"/>
            <a:tailEnd type="triangle"/>
          </a:ln>
        </p:spPr>
      </p:sp>
      <p:sp>
        <p:nvSpPr>
          <p:cNvPr id="15" name="Shape 11"/>
          <p:cNvSpPr/>
          <p:nvPr/>
        </p:nvSpPr>
        <p:spPr>
          <a:xfrm>
            <a:off x="3395663" y="1940719"/>
            <a:ext cx="476250" cy="419100"/>
          </a:xfrm>
          <a:prstGeom prst="rect">
            <a:avLst/>
          </a:prstGeom>
          <a:solidFill>
            <a:srgbClr val="E8F3F0"/>
          </a:solidFill>
          <a:ln w="12700">
            <a:solidFill>
              <a:srgbClr val="333333">
                <a:alpha val="0"/>
              </a:srgbClr>
            </a:solidFill>
            <a:prstDash val="solid"/>
          </a:ln>
        </p:spPr>
      </p:sp>
      <p:sp>
        <p:nvSpPr>
          <p:cNvPr id="16" name="Shape 12"/>
          <p:cNvSpPr/>
          <p:nvPr/>
        </p:nvSpPr>
        <p:spPr>
          <a:xfrm>
            <a:off x="3395663" y="1940719"/>
            <a:ext cx="476250" cy="0"/>
          </a:xfrm>
          <a:prstGeom prst="line">
            <a:avLst/>
          </a:prstGeom>
          <a:noFill/>
          <a:ln w="9525">
            <a:solidFill>
              <a:srgbClr val="D4E6DF"/>
            </a:solidFill>
            <a:prstDash val="solid"/>
          </a:ln>
        </p:spPr>
      </p:sp>
      <p:sp>
        <p:nvSpPr>
          <p:cNvPr id="17" name="Shape 13"/>
          <p:cNvSpPr/>
          <p:nvPr/>
        </p:nvSpPr>
        <p:spPr>
          <a:xfrm>
            <a:off x="3871913" y="1940719"/>
            <a:ext cx="0" cy="419100"/>
          </a:xfrm>
          <a:prstGeom prst="line">
            <a:avLst/>
          </a:prstGeom>
          <a:noFill/>
          <a:ln w="9525">
            <a:solidFill>
              <a:srgbClr val="D4E6DF"/>
            </a:solidFill>
            <a:prstDash val="solid"/>
          </a:ln>
        </p:spPr>
      </p:sp>
      <p:sp>
        <p:nvSpPr>
          <p:cNvPr id="18" name="Shape 14"/>
          <p:cNvSpPr/>
          <p:nvPr/>
        </p:nvSpPr>
        <p:spPr>
          <a:xfrm>
            <a:off x="3395663" y="2359819"/>
            <a:ext cx="476250" cy="0"/>
          </a:xfrm>
          <a:prstGeom prst="line">
            <a:avLst/>
          </a:prstGeom>
          <a:noFill/>
          <a:ln w="9525">
            <a:solidFill>
              <a:srgbClr val="D4E6DF"/>
            </a:solidFill>
            <a:prstDash val="solid"/>
          </a:ln>
        </p:spPr>
      </p:sp>
      <p:sp>
        <p:nvSpPr>
          <p:cNvPr id="19" name="Shape 15"/>
          <p:cNvSpPr/>
          <p:nvPr/>
        </p:nvSpPr>
        <p:spPr>
          <a:xfrm>
            <a:off x="3395663" y="1940719"/>
            <a:ext cx="0" cy="419100"/>
          </a:xfrm>
          <a:prstGeom prst="line">
            <a:avLst/>
          </a:prstGeom>
          <a:noFill/>
          <a:ln w="9525">
            <a:solidFill>
              <a:srgbClr val="D4E6DF"/>
            </a:solidFill>
            <a:prstDash val="solid"/>
          </a:ln>
        </p:spPr>
      </p:sp>
      <p:sp>
        <p:nvSpPr>
          <p:cNvPr id="20" name="Text 16"/>
          <p:cNvSpPr txBox="1"/>
          <p:nvPr/>
        </p:nvSpPr>
        <p:spPr>
          <a:xfrm>
            <a:off x="3529013" y="2026444"/>
            <a:ext cx="209550" cy="270510"/>
          </a:xfrm>
          <a:prstGeom prst="rect">
            <a:avLst/>
          </a:prstGeom>
          <a:noFill/>
          <a:ln/>
        </p:spPr>
        <p:txBody>
          <a:bodyPr wrap="none" lIns="0" tIns="0" rIns="0" bIns="0" rtlCol="0" anchor="t"/>
          <a:lstStyle/>
          <a:p>
            <a:pPr algn="l" indent="0" marL="0">
              <a:lnSpc>
                <a:spcPts val="1950"/>
              </a:lnSpc>
              <a:buNone/>
            </a:pPr>
            <a:r>
              <a:rPr lang="en-GB" altLang="en-US" sz="1350" u="none" dirty="0">
                <a:solidFill>
                  <a:srgbClr val="087568"/>
                </a:solidFill>
                <a:latin typeface="Broksoft Geist 400" pitchFamily="34" charset="0"/>
                <a:ea typeface="Broksoft Geist 400" pitchFamily="34" charset="-122"/>
                <a:cs typeface="Broksoft Geist 400" pitchFamily="34" charset="-120"/>
              </a:rPr>
              <a:t>02</a:t>
            </a:r>
            <a:endParaRPr lang="en-GB" sz="1350" dirty="0"/>
          </a:p>
        </p:txBody>
      </p:sp>
      <p:sp>
        <p:nvSpPr>
          <p:cNvPr id="21" name="Text 17"/>
          <p:cNvSpPr txBox="1"/>
          <p:nvPr/>
        </p:nvSpPr>
        <p:spPr>
          <a:xfrm>
            <a:off x="3395663" y="2550319"/>
            <a:ext cx="2190750" cy="344775"/>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Configuration</a:t>
            </a:r>
            <a:endParaRPr lang="en-GB" sz="1950" dirty="0"/>
          </a:p>
        </p:txBody>
      </p:sp>
      <p:sp>
        <p:nvSpPr>
          <p:cNvPr id="22" name="Shape 18"/>
          <p:cNvSpPr/>
          <p:nvPr/>
        </p:nvSpPr>
        <p:spPr>
          <a:xfrm>
            <a:off x="5733479" y="2178844"/>
            <a:ext cx="153543" cy="0"/>
          </a:xfrm>
          <a:prstGeom prst="line">
            <a:avLst/>
          </a:prstGeom>
          <a:noFill/>
          <a:ln w="14859">
            <a:solidFill>
              <a:srgbClr val="626864"/>
            </a:solidFill>
            <a:prstDash val="solid"/>
            <a:headEnd type="none"/>
            <a:tailEnd type="triangle"/>
          </a:ln>
        </p:spPr>
      </p:sp>
      <p:sp>
        <p:nvSpPr>
          <p:cNvPr id="23" name="Shape 19"/>
          <p:cNvSpPr/>
          <p:nvPr/>
        </p:nvSpPr>
        <p:spPr>
          <a:xfrm>
            <a:off x="6257925" y="1940719"/>
            <a:ext cx="476250" cy="419100"/>
          </a:xfrm>
          <a:prstGeom prst="rect">
            <a:avLst/>
          </a:prstGeom>
          <a:solidFill>
            <a:srgbClr val="E8F3F0"/>
          </a:solidFill>
          <a:ln w="12700">
            <a:solidFill>
              <a:srgbClr val="333333">
                <a:alpha val="0"/>
              </a:srgbClr>
            </a:solidFill>
            <a:prstDash val="solid"/>
          </a:ln>
        </p:spPr>
      </p:sp>
      <p:sp>
        <p:nvSpPr>
          <p:cNvPr id="24" name="Shape 20"/>
          <p:cNvSpPr/>
          <p:nvPr/>
        </p:nvSpPr>
        <p:spPr>
          <a:xfrm>
            <a:off x="6257925" y="1940719"/>
            <a:ext cx="476250" cy="0"/>
          </a:xfrm>
          <a:prstGeom prst="line">
            <a:avLst/>
          </a:prstGeom>
          <a:noFill/>
          <a:ln w="9525">
            <a:solidFill>
              <a:srgbClr val="D4E6DF"/>
            </a:solidFill>
            <a:prstDash val="solid"/>
          </a:ln>
        </p:spPr>
      </p:sp>
      <p:sp>
        <p:nvSpPr>
          <p:cNvPr id="25" name="Shape 21"/>
          <p:cNvSpPr/>
          <p:nvPr/>
        </p:nvSpPr>
        <p:spPr>
          <a:xfrm>
            <a:off x="6734175" y="1940719"/>
            <a:ext cx="0" cy="419100"/>
          </a:xfrm>
          <a:prstGeom prst="line">
            <a:avLst/>
          </a:prstGeom>
          <a:noFill/>
          <a:ln w="9525">
            <a:solidFill>
              <a:srgbClr val="D4E6DF"/>
            </a:solidFill>
            <a:prstDash val="solid"/>
          </a:ln>
        </p:spPr>
      </p:sp>
      <p:sp>
        <p:nvSpPr>
          <p:cNvPr id="26" name="Shape 22"/>
          <p:cNvSpPr/>
          <p:nvPr/>
        </p:nvSpPr>
        <p:spPr>
          <a:xfrm>
            <a:off x="6257925" y="2359819"/>
            <a:ext cx="476250" cy="0"/>
          </a:xfrm>
          <a:prstGeom prst="line">
            <a:avLst/>
          </a:prstGeom>
          <a:noFill/>
          <a:ln w="9525">
            <a:solidFill>
              <a:srgbClr val="D4E6DF"/>
            </a:solidFill>
            <a:prstDash val="solid"/>
          </a:ln>
        </p:spPr>
      </p:sp>
      <p:sp>
        <p:nvSpPr>
          <p:cNvPr id="27" name="Shape 23"/>
          <p:cNvSpPr/>
          <p:nvPr/>
        </p:nvSpPr>
        <p:spPr>
          <a:xfrm>
            <a:off x="6257925" y="1940719"/>
            <a:ext cx="0" cy="419100"/>
          </a:xfrm>
          <a:prstGeom prst="line">
            <a:avLst/>
          </a:prstGeom>
          <a:noFill/>
          <a:ln w="9525">
            <a:solidFill>
              <a:srgbClr val="D4E6DF"/>
            </a:solidFill>
            <a:prstDash val="solid"/>
          </a:ln>
        </p:spPr>
      </p:sp>
      <p:sp>
        <p:nvSpPr>
          <p:cNvPr id="28" name="Text 24"/>
          <p:cNvSpPr txBox="1"/>
          <p:nvPr/>
        </p:nvSpPr>
        <p:spPr>
          <a:xfrm>
            <a:off x="6391275" y="2026444"/>
            <a:ext cx="209550" cy="270510"/>
          </a:xfrm>
          <a:prstGeom prst="rect">
            <a:avLst/>
          </a:prstGeom>
          <a:noFill/>
          <a:ln/>
        </p:spPr>
        <p:txBody>
          <a:bodyPr wrap="none" lIns="0" tIns="0" rIns="0" bIns="0" rtlCol="0" anchor="t"/>
          <a:lstStyle/>
          <a:p>
            <a:pPr algn="l" indent="0" marL="0">
              <a:lnSpc>
                <a:spcPts val="1950"/>
              </a:lnSpc>
              <a:buNone/>
            </a:pPr>
            <a:r>
              <a:rPr lang="en-GB" altLang="en-US" sz="1350" u="none" dirty="0">
                <a:solidFill>
                  <a:srgbClr val="087568"/>
                </a:solidFill>
                <a:latin typeface="Broksoft Geist 400" pitchFamily="34" charset="0"/>
                <a:ea typeface="Broksoft Geist 400" pitchFamily="34" charset="-122"/>
                <a:cs typeface="Broksoft Geist 400" pitchFamily="34" charset="-120"/>
              </a:rPr>
              <a:t>03</a:t>
            </a:r>
            <a:endParaRPr lang="en-GB" sz="1350" dirty="0"/>
          </a:p>
        </p:txBody>
      </p:sp>
      <p:sp>
        <p:nvSpPr>
          <p:cNvPr id="29" name="Text 25"/>
          <p:cNvSpPr txBox="1"/>
          <p:nvPr/>
        </p:nvSpPr>
        <p:spPr>
          <a:xfrm>
            <a:off x="6257925" y="2550319"/>
            <a:ext cx="2190750" cy="666690"/>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Migration and</a:t>
            </a:r>
            <a:endParaRPr lang="en-GB" sz="1950" dirty="0"/>
          </a:p>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reconciliation</a:t>
            </a:r>
            <a:endParaRPr lang="en-GB" sz="1950" dirty="0"/>
          </a:p>
        </p:txBody>
      </p:sp>
      <p:sp>
        <p:nvSpPr>
          <p:cNvPr id="30" name="Shape 26"/>
          <p:cNvSpPr/>
          <p:nvPr/>
        </p:nvSpPr>
        <p:spPr>
          <a:xfrm>
            <a:off x="8595741" y="2178844"/>
            <a:ext cx="153543" cy="0"/>
          </a:xfrm>
          <a:prstGeom prst="line">
            <a:avLst/>
          </a:prstGeom>
          <a:noFill/>
          <a:ln w="14859">
            <a:solidFill>
              <a:srgbClr val="626864"/>
            </a:solidFill>
            <a:prstDash val="solid"/>
            <a:headEnd type="none"/>
            <a:tailEnd type="triangle"/>
          </a:ln>
        </p:spPr>
      </p:sp>
      <p:sp>
        <p:nvSpPr>
          <p:cNvPr id="31" name="Shape 27"/>
          <p:cNvSpPr/>
          <p:nvPr/>
        </p:nvSpPr>
        <p:spPr>
          <a:xfrm>
            <a:off x="9120188" y="1940719"/>
            <a:ext cx="476250" cy="419100"/>
          </a:xfrm>
          <a:prstGeom prst="rect">
            <a:avLst/>
          </a:prstGeom>
          <a:solidFill>
            <a:srgbClr val="E8F3F0"/>
          </a:solidFill>
          <a:ln w="12700">
            <a:solidFill>
              <a:srgbClr val="333333">
                <a:alpha val="0"/>
              </a:srgbClr>
            </a:solidFill>
            <a:prstDash val="solid"/>
          </a:ln>
        </p:spPr>
      </p:sp>
      <p:sp>
        <p:nvSpPr>
          <p:cNvPr id="32" name="Shape 28"/>
          <p:cNvSpPr/>
          <p:nvPr/>
        </p:nvSpPr>
        <p:spPr>
          <a:xfrm>
            <a:off x="9120188" y="1940719"/>
            <a:ext cx="476250" cy="0"/>
          </a:xfrm>
          <a:prstGeom prst="line">
            <a:avLst/>
          </a:prstGeom>
          <a:noFill/>
          <a:ln w="9525">
            <a:solidFill>
              <a:srgbClr val="D4E6DF"/>
            </a:solidFill>
            <a:prstDash val="solid"/>
          </a:ln>
        </p:spPr>
      </p:sp>
      <p:sp>
        <p:nvSpPr>
          <p:cNvPr id="33" name="Shape 29"/>
          <p:cNvSpPr/>
          <p:nvPr/>
        </p:nvSpPr>
        <p:spPr>
          <a:xfrm>
            <a:off x="9596438" y="1940719"/>
            <a:ext cx="0" cy="419100"/>
          </a:xfrm>
          <a:prstGeom prst="line">
            <a:avLst/>
          </a:prstGeom>
          <a:noFill/>
          <a:ln w="9525">
            <a:solidFill>
              <a:srgbClr val="D4E6DF"/>
            </a:solidFill>
            <a:prstDash val="solid"/>
          </a:ln>
        </p:spPr>
      </p:sp>
      <p:sp>
        <p:nvSpPr>
          <p:cNvPr id="34" name="Shape 30"/>
          <p:cNvSpPr/>
          <p:nvPr/>
        </p:nvSpPr>
        <p:spPr>
          <a:xfrm>
            <a:off x="9120188" y="2359819"/>
            <a:ext cx="476250" cy="0"/>
          </a:xfrm>
          <a:prstGeom prst="line">
            <a:avLst/>
          </a:prstGeom>
          <a:noFill/>
          <a:ln w="9525">
            <a:solidFill>
              <a:srgbClr val="D4E6DF"/>
            </a:solidFill>
            <a:prstDash val="solid"/>
          </a:ln>
        </p:spPr>
      </p:sp>
      <p:sp>
        <p:nvSpPr>
          <p:cNvPr id="35" name="Shape 31"/>
          <p:cNvSpPr/>
          <p:nvPr/>
        </p:nvSpPr>
        <p:spPr>
          <a:xfrm>
            <a:off x="9120188" y="1940719"/>
            <a:ext cx="0" cy="419100"/>
          </a:xfrm>
          <a:prstGeom prst="line">
            <a:avLst/>
          </a:prstGeom>
          <a:noFill/>
          <a:ln w="9525">
            <a:solidFill>
              <a:srgbClr val="D4E6DF"/>
            </a:solidFill>
            <a:prstDash val="solid"/>
          </a:ln>
        </p:spPr>
      </p:sp>
      <p:sp>
        <p:nvSpPr>
          <p:cNvPr id="36" name="Text 32"/>
          <p:cNvSpPr txBox="1"/>
          <p:nvPr/>
        </p:nvSpPr>
        <p:spPr>
          <a:xfrm>
            <a:off x="9253538" y="2026444"/>
            <a:ext cx="209550" cy="270510"/>
          </a:xfrm>
          <a:prstGeom prst="rect">
            <a:avLst/>
          </a:prstGeom>
          <a:noFill/>
          <a:ln/>
        </p:spPr>
        <p:txBody>
          <a:bodyPr wrap="none" lIns="0" tIns="0" rIns="0" bIns="0" rtlCol="0" anchor="t"/>
          <a:lstStyle/>
          <a:p>
            <a:pPr algn="l" indent="0" marL="0">
              <a:lnSpc>
                <a:spcPts val="1950"/>
              </a:lnSpc>
              <a:buNone/>
            </a:pPr>
            <a:r>
              <a:rPr lang="en-GB" altLang="en-US" sz="1350" u="none" dirty="0">
                <a:solidFill>
                  <a:srgbClr val="087568"/>
                </a:solidFill>
                <a:latin typeface="Broksoft Geist 400" pitchFamily="34" charset="0"/>
                <a:ea typeface="Broksoft Geist 400" pitchFamily="34" charset="-122"/>
                <a:cs typeface="Broksoft Geist 400" pitchFamily="34" charset="-120"/>
              </a:rPr>
              <a:t>04</a:t>
            </a:r>
            <a:endParaRPr lang="en-GB" sz="1350" dirty="0"/>
          </a:p>
        </p:txBody>
      </p:sp>
      <p:sp>
        <p:nvSpPr>
          <p:cNvPr id="37" name="Text 33"/>
          <p:cNvSpPr txBox="1"/>
          <p:nvPr/>
        </p:nvSpPr>
        <p:spPr>
          <a:xfrm>
            <a:off x="9120188" y="2550319"/>
            <a:ext cx="2190750" cy="666690"/>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Go-live and</a:t>
            </a:r>
            <a:endParaRPr lang="en-GB" sz="1950" dirty="0"/>
          </a:p>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support</a:t>
            </a:r>
            <a:endParaRPr lang="en-GB" sz="1950" dirty="0"/>
          </a:p>
        </p:txBody>
      </p:sp>
      <p:sp>
        <p:nvSpPr>
          <p:cNvPr id="38" name="Text 34"/>
          <p:cNvSpPr txBox="1"/>
          <p:nvPr/>
        </p:nvSpPr>
        <p:spPr>
          <a:xfrm>
            <a:off x="533400" y="3632299"/>
            <a:ext cx="10191750" cy="755690"/>
          </a:xfrm>
          <a:prstGeom prst="rect">
            <a:avLst/>
          </a:prstGeom>
          <a:noFill/>
          <a:ln/>
        </p:spPr>
        <p:txBody>
          <a:bodyPr wrap="none" lIns="0" tIns="0" rIns="0" bIns="0" rtlCol="0" anchor="t"/>
          <a:lstStyle/>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Agree the workflows and configuration, then migrate reference data, clients, accounts</a:t>
            </a:r>
            <a:endParaRPr lang="en-GB" sz="1950" dirty="0"/>
          </a:p>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and history.</a:t>
            </a:r>
            <a:endParaRPr lang="en-GB" sz="1950" dirty="0"/>
          </a:p>
        </p:txBody>
      </p:sp>
      <p:sp>
        <p:nvSpPr>
          <p:cNvPr id="39" name="Text 35"/>
          <p:cNvSpPr txBox="1"/>
          <p:nvPr/>
        </p:nvSpPr>
        <p:spPr>
          <a:xfrm>
            <a:off x="533400" y="4508004"/>
            <a:ext cx="10191750" cy="389275"/>
          </a:xfrm>
          <a:prstGeom prst="rect">
            <a:avLst/>
          </a:prstGeom>
          <a:noFill/>
          <a:ln/>
        </p:spPr>
        <p:txBody>
          <a:bodyPr wrap="none" lIns="0" tIns="0" rIns="0" bIns="0" rtlCol="0" anchor="t"/>
          <a:lstStyle/>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Reconcile cash balances and positions before go-live.</a:t>
            </a:r>
            <a:endParaRPr lang="en-GB" sz="1950" dirty="0"/>
          </a:p>
        </p:txBody>
      </p:sp>
      <p:sp>
        <p:nvSpPr>
          <p:cNvPr id="40" name="Text 36"/>
          <p:cNvSpPr txBox="1"/>
          <p:nvPr/>
        </p:nvSpPr>
        <p:spPr>
          <a:xfrm>
            <a:off x="533400" y="5017294"/>
            <a:ext cx="10191750" cy="389275"/>
          </a:xfrm>
          <a:prstGeom prst="rect">
            <a:avLst/>
          </a:prstGeom>
          <a:noFill/>
          <a:ln/>
        </p:spPr>
        <p:txBody>
          <a:bodyPr wrap="none" lIns="0" tIns="0" rIns="0" bIns="0" rtlCol="0" anchor="t"/>
          <a:lstStyle/>
          <a:p>
            <a:pPr algn="l" indent="0" marL="0">
              <a:lnSpc>
                <a:spcPts val="2886"/>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Updates include migration rehearsals on a copy of the data.</a:t>
            </a:r>
            <a:endParaRPr lang="en-GB" sz="1950" dirty="0"/>
          </a:p>
        </p:txBody>
      </p:sp>
      <p:sp>
        <p:nvSpPr>
          <p:cNvPr id="41" name="Shape 37"/>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42" name="Shape 38"/>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43" name="Text 39">
            <a:hlinkClick r:id="rId3"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3"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44" name="Text 40"/>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12 / 14</a:t>
            </a:r>
            <a:endParaRPr lang="en-GB"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9886950" y="381000"/>
            <a:ext cx="17716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Configuration and pricing</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A configuration for your business</a:t>
            </a:r>
            <a:endParaRPr lang="en-GB" sz="3600" dirty="0"/>
          </a:p>
        </p:txBody>
      </p:sp>
      <p:sp>
        <p:nvSpPr>
          <p:cNvPr id="7" name="Text 3"/>
          <p:cNvSpPr txBox="1"/>
          <p:nvPr/>
        </p:nvSpPr>
        <p:spPr>
          <a:xfrm>
            <a:off x="533400" y="1788319"/>
            <a:ext cx="10191750" cy="394335"/>
          </a:xfrm>
          <a:prstGeom prst="rect">
            <a:avLst/>
          </a:prstGeom>
          <a:noFill/>
          <a:ln/>
        </p:spPr>
        <p:txBody>
          <a:bodyPr wrap="none" lIns="0" tIns="0" rIns="0" bIns="0" rtlCol="0" anchor="t"/>
          <a:lstStyle/>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Choose the modules and deployment model you need.</a:t>
            </a:r>
            <a:endParaRPr lang="en-GB" sz="1950" dirty="0"/>
          </a:p>
        </p:txBody>
      </p:sp>
      <p:sp>
        <p:nvSpPr>
          <p:cNvPr id="8" name="Shape 4"/>
          <p:cNvSpPr/>
          <p:nvPr/>
        </p:nvSpPr>
        <p:spPr>
          <a:xfrm>
            <a:off x="533400" y="2445544"/>
            <a:ext cx="11125200" cy="1243905"/>
          </a:xfrm>
          <a:prstGeom prst="rect">
            <a:avLst/>
          </a:prstGeom>
          <a:solidFill>
            <a:srgbClr val="E8F3F0"/>
          </a:solidFill>
          <a:ln w="12700">
            <a:solidFill>
              <a:srgbClr val="333333">
                <a:alpha val="0"/>
              </a:srgbClr>
            </a:solidFill>
            <a:prstDash val="solid"/>
          </a:ln>
        </p:spPr>
      </p:sp>
      <p:sp>
        <p:nvSpPr>
          <p:cNvPr id="9" name="Shape 5"/>
          <p:cNvSpPr/>
          <p:nvPr/>
        </p:nvSpPr>
        <p:spPr>
          <a:xfrm>
            <a:off x="533400" y="2445544"/>
            <a:ext cx="11125200" cy="0"/>
          </a:xfrm>
          <a:prstGeom prst="line">
            <a:avLst/>
          </a:prstGeom>
          <a:noFill/>
          <a:ln w="9525">
            <a:solidFill>
              <a:srgbClr val="D4E6DF"/>
            </a:solidFill>
            <a:prstDash val="solid"/>
          </a:ln>
        </p:spPr>
      </p:sp>
      <p:sp>
        <p:nvSpPr>
          <p:cNvPr id="10" name="Shape 6"/>
          <p:cNvSpPr/>
          <p:nvPr/>
        </p:nvSpPr>
        <p:spPr>
          <a:xfrm>
            <a:off x="11658600" y="2445544"/>
            <a:ext cx="0" cy="1243905"/>
          </a:xfrm>
          <a:prstGeom prst="line">
            <a:avLst/>
          </a:prstGeom>
          <a:noFill/>
          <a:ln w="9525">
            <a:solidFill>
              <a:srgbClr val="D4E6DF"/>
            </a:solidFill>
            <a:prstDash val="solid"/>
          </a:ln>
        </p:spPr>
      </p:sp>
      <p:sp>
        <p:nvSpPr>
          <p:cNvPr id="11" name="Shape 7"/>
          <p:cNvSpPr/>
          <p:nvPr/>
        </p:nvSpPr>
        <p:spPr>
          <a:xfrm>
            <a:off x="533400" y="3689449"/>
            <a:ext cx="11125200" cy="0"/>
          </a:xfrm>
          <a:prstGeom prst="line">
            <a:avLst/>
          </a:prstGeom>
          <a:noFill/>
          <a:ln w="9525">
            <a:solidFill>
              <a:srgbClr val="D4E6DF"/>
            </a:solidFill>
            <a:prstDash val="solid"/>
          </a:ln>
        </p:spPr>
      </p:sp>
      <p:sp>
        <p:nvSpPr>
          <p:cNvPr id="12" name="Shape 8"/>
          <p:cNvSpPr/>
          <p:nvPr/>
        </p:nvSpPr>
        <p:spPr>
          <a:xfrm>
            <a:off x="533400" y="2445544"/>
            <a:ext cx="0" cy="1243905"/>
          </a:xfrm>
          <a:prstGeom prst="line">
            <a:avLst/>
          </a:prstGeom>
          <a:noFill/>
          <a:ln w="9525">
            <a:solidFill>
              <a:srgbClr val="D4E6DF"/>
            </a:solidFill>
            <a:prstDash val="solid"/>
          </a:ln>
        </p:spPr>
      </p:sp>
      <p:sp>
        <p:nvSpPr>
          <p:cNvPr id="13" name="Text 9"/>
          <p:cNvSpPr txBox="1"/>
          <p:nvPr/>
        </p:nvSpPr>
        <p:spPr>
          <a:xfrm>
            <a:off x="790575" y="2683669"/>
            <a:ext cx="9525000" cy="790515"/>
          </a:xfrm>
          <a:prstGeom prst="rect">
            <a:avLst/>
          </a:prstGeom>
          <a:noFill/>
          <a:ln/>
        </p:spPr>
        <p:txBody>
          <a:bodyPr wrap="none" lIns="0" tIns="0" rIns="0" bIns="0" rtlCol="0" anchor="t"/>
          <a:lstStyle/>
          <a:p>
            <a:pPr algn="l" indent="0" marL="0">
              <a:lnSpc>
                <a:spcPts val="3023"/>
              </a:lnSpc>
              <a:buNone/>
            </a:pPr>
            <a:r>
              <a:rPr lang="en-GB" altLang="en-US" sz="1950" u="none" dirty="0">
                <a:solidFill>
                  <a:srgbClr val="087568"/>
                </a:solidFill>
                <a:latin typeface="Broksoft Geist 400" pitchFamily="34" charset="0"/>
                <a:ea typeface="Broksoft Geist 400" pitchFamily="34" charset="-122"/>
                <a:cs typeface="Broksoft Geist 400" pitchFamily="34" charset="-120"/>
              </a:rPr>
              <a:t>Self-hosted: a perpetual licence with annual maintenance. Managed deployment: a</a:t>
            </a:r>
            <a:endParaRPr lang="en-GB" sz="1950" dirty="0"/>
          </a:p>
          <a:p>
            <a:pPr algn="l" indent="0" marL="0">
              <a:lnSpc>
                <a:spcPts val="3023"/>
              </a:lnSpc>
              <a:buNone/>
            </a:pPr>
            <a:r>
              <a:rPr lang="en-GB" altLang="en-US" sz="1950" u="none" dirty="0">
                <a:solidFill>
                  <a:srgbClr val="087568"/>
                </a:solidFill>
                <a:latin typeface="Broksoft Geist 400" pitchFamily="34" charset="0"/>
                <a:ea typeface="Broksoft Geist 400" pitchFamily="34" charset="-122"/>
                <a:cs typeface="Broksoft Geist 400" pitchFamily="34" charset="-120"/>
              </a:rPr>
              <a:t>subscription.</a:t>
            </a:r>
            <a:endParaRPr lang="en-GB" sz="1950" dirty="0"/>
          </a:p>
        </p:txBody>
      </p:sp>
      <p:sp>
        <p:nvSpPr>
          <p:cNvPr id="14" name="Text 10"/>
          <p:cNvSpPr txBox="1"/>
          <p:nvPr/>
        </p:nvSpPr>
        <p:spPr>
          <a:xfrm>
            <a:off x="533400" y="3937099"/>
            <a:ext cx="9906000" cy="708660"/>
          </a:xfrm>
          <a:prstGeom prst="rect">
            <a:avLst/>
          </a:prstGeom>
          <a:noFill/>
          <a:ln/>
        </p:spPr>
        <p:txBody>
          <a:bodyPr wrap="none" lIns="0" tIns="0" rIns="0" bIns="0" rtlCol="0" anchor="t"/>
          <a:lstStyle/>
          <a:p>
            <a:pPr algn="l" indent="0" marL="0">
              <a:lnSpc>
                <a:spcPts val="2700"/>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The website calculator provides an indicative estimate; implementation and additional work are</a:t>
            </a:r>
            <a:endParaRPr lang="en-GB" sz="1800" dirty="0"/>
          </a:p>
          <a:p>
            <a:pPr algn="l" indent="0" marL="0">
              <a:lnSpc>
                <a:spcPts val="2700"/>
              </a:lnSpc>
              <a:buNone/>
            </a:pPr>
            <a:r>
              <a:rPr lang="en-GB" altLang="en-US" sz="1800" u="none" dirty="0">
                <a:solidFill>
                  <a:srgbClr val="626864"/>
                </a:solidFill>
                <a:latin typeface="Broksoft Geist 400" pitchFamily="34" charset="0"/>
                <a:ea typeface="Broksoft Geist 400" pitchFamily="34" charset="-122"/>
                <a:cs typeface="Broksoft Geist 400" pitchFamily="34" charset="-120"/>
              </a:rPr>
              <a:t>priced separately.</a:t>
            </a:r>
            <a:endParaRPr lang="en-GB" sz="1800" dirty="0"/>
          </a:p>
        </p:txBody>
      </p:sp>
      <p:sp>
        <p:nvSpPr>
          <p:cNvPr id="15" name="Shape 11"/>
          <p:cNvSpPr/>
          <p:nvPr/>
        </p:nvSpPr>
        <p:spPr>
          <a:xfrm flipV="1">
            <a:off x="3627120" y="4987707"/>
            <a:ext cx="118110" cy="118110"/>
          </a:xfrm>
          <a:prstGeom prst="line">
            <a:avLst/>
          </a:prstGeom>
          <a:noFill/>
          <a:ln w="13716">
            <a:solidFill>
              <a:srgbClr val="087568"/>
            </a:solidFill>
            <a:prstDash val="solid"/>
            <a:headEnd type="none"/>
            <a:tailEnd type="triangle"/>
          </a:ln>
        </p:spPr>
      </p:sp>
      <p:sp>
        <p:nvSpPr>
          <p:cNvPr id="16" name="Text 12">
            <a:hlinkClick r:id="rId3" tooltip=""/>
          </p:cNvPr>
          <p:cNvSpPr txBox="1"/>
          <p:nvPr/>
        </p:nvSpPr>
        <p:spPr>
          <a:xfrm>
            <a:off x="533400" y="4889599"/>
            <a:ext cx="3248025" cy="346710"/>
          </a:xfrm>
          <a:prstGeom prst="rect">
            <a:avLst/>
          </a:prstGeom>
          <a:noFill/>
          <a:ln/>
        </p:spPr>
        <p:txBody>
          <a:bodyPr wrap="none" lIns="0" tIns="0" rIns="0" bIns="0" rtlCol="0" anchor="t"/>
          <a:lstStyle/>
          <a:p>
            <a:pPr algn="l" indent="0" marL="0">
              <a:lnSpc>
                <a:spcPts val="2550"/>
              </a:lnSpc>
              <a:buNone/>
            </a:pPr>
            <a:r>
              <a:rPr lang="en-GB" altLang="en-US" sz="1800" u="none" dirty="0">
                <a:solidFill>
                  <a:srgbClr val="087568"/>
                </a:solidFill>
                <a:latin typeface="Broksoft Geist 550" pitchFamily="34" charset="0"/>
                <a:ea typeface="Broksoft Geist 550" pitchFamily="34" charset="-122"/>
                <a:cs typeface="Broksoft Geist 550" pitchFamily="34" charset="-120"/>
                <a:hlinkClick r:id="rId3" invalidUrl="" action="" tgtFrame="" tooltip="" history="1" highlightClick="0" endSnd="0">
                  <a:extLst>
                    <a:ext uri="{A12FA001-AC4F-418D-AE19-62706E023703}">
                      <ahyp:hlinkClr xmlns:ahyp="http://schemas.microsoft.com/office/drawing/2018/hyperlinkcolor" val="tx"/>
                    </a:ext>
                  </a:extLst>
                </a:hlinkClick>
              </a:rPr>
              <a:t>Estimate your configuration</a:t>
            </a:r>
            <a:endParaRPr lang="en-GB" sz="1800" dirty="0"/>
          </a:p>
        </p:txBody>
      </p:sp>
      <p:sp>
        <p:nvSpPr>
          <p:cNvPr id="17" name="Shape 13"/>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18" name="Shape 14"/>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19" name="Text 15">
            <a:hlinkClick r:id="rId4"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4"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0" name="Text 16"/>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13 / 14</a:t>
            </a:r>
            <a:endParaRPr lang="en-GB"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533400" y="395554"/>
            <a:ext cx="266700" cy="199492"/>
          </a:xfrm>
          <a:prstGeom prst="rect">
            <a:avLst/>
          </a:prstGeom>
        </p:spPr>
      </p:pic>
      <p:sp>
        <p:nvSpPr>
          <p:cNvPr id="4" name="Text 0"/>
          <p:cNvSpPr txBox="1"/>
          <p:nvPr/>
        </p:nvSpPr>
        <p:spPr>
          <a:xfrm>
            <a:off x="885825" y="361950"/>
            <a:ext cx="792510" cy="289560"/>
          </a:xfrm>
          <a:prstGeom prst="rect">
            <a:avLst/>
          </a:prstGeom>
          <a:noFill/>
          <a:ln/>
        </p:spPr>
        <p:txBody>
          <a:bodyPr wrap="none" lIns="0" tIns="0" rIns="0" bIns="0" rtlCol="0" anchor="t"/>
          <a:lstStyle/>
          <a:p>
            <a:pPr algn="l" indent="0" marL="0">
              <a:lnSpc>
                <a:spcPts val="2100"/>
              </a:lnSpc>
              <a:buNone/>
            </a:pPr>
            <a:r>
              <a:rPr lang="en-GB" altLang="en-US" sz="1650" u="none" spc="-82" kern="0" dirty="0">
                <a:solidFill>
                  <a:srgbClr val="1B1B1B"/>
                </a:solidFill>
                <a:latin typeface="Broksoft Geist 650" pitchFamily="34" charset="0"/>
                <a:ea typeface="Broksoft Geist 650" pitchFamily="34" charset="-122"/>
                <a:cs typeface="Broksoft Geist 650" pitchFamily="34" charset="-120"/>
              </a:rPr>
              <a:t>Broksoft</a:t>
            </a:r>
            <a:endParaRPr lang="en-GB" sz="1650" dirty="0"/>
          </a:p>
        </p:txBody>
      </p:sp>
      <p:sp>
        <p:nvSpPr>
          <p:cNvPr id="5" name="Text 1"/>
          <p:cNvSpPr txBox="1"/>
          <p:nvPr/>
        </p:nvSpPr>
        <p:spPr>
          <a:xfrm>
            <a:off x="10982325" y="381000"/>
            <a:ext cx="676275"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Next step</a:t>
            </a:r>
            <a:endParaRPr lang="en-GB" sz="1200" dirty="0"/>
          </a:p>
        </p:txBody>
      </p:sp>
      <p:sp>
        <p:nvSpPr>
          <p:cNvPr id="6" name="Text 2"/>
          <p:cNvSpPr txBox="1"/>
          <p:nvPr/>
        </p:nvSpPr>
        <p:spPr>
          <a:xfrm>
            <a:off x="533400" y="990600"/>
            <a:ext cx="11125200" cy="534829"/>
          </a:xfrm>
          <a:prstGeom prst="rect">
            <a:avLst/>
          </a:prstGeom>
          <a:noFill/>
          <a:ln/>
        </p:spPr>
        <p:txBody>
          <a:bodyPr wrap="none" lIns="0" tIns="0" rIns="0" bIns="0" rtlCol="0" anchor="t"/>
          <a:lstStyle/>
          <a:p>
            <a:pPr algn="l" indent="0" marL="0">
              <a:lnSpc>
                <a:spcPts val="4032"/>
              </a:lnSpc>
              <a:buNone/>
            </a:pPr>
            <a:r>
              <a:rPr lang="en-GB" altLang="en-US" sz="3600" u="none" spc="-151" kern="0" dirty="0">
                <a:solidFill>
                  <a:srgbClr val="1B1B1B"/>
                </a:solidFill>
                <a:latin typeface="Broksoft Geist 550" pitchFamily="34" charset="0"/>
                <a:ea typeface="Broksoft Geist 550" pitchFamily="34" charset="-122"/>
                <a:cs typeface="Broksoft Geist 550" pitchFamily="34" charset="-120"/>
              </a:rPr>
              <a:t>Let’s discuss your operating model</a:t>
            </a:r>
            <a:endParaRPr lang="en-GB" sz="3600" dirty="0"/>
          </a:p>
        </p:txBody>
      </p:sp>
      <p:sp>
        <p:nvSpPr>
          <p:cNvPr id="7" name="Text 3"/>
          <p:cNvSpPr txBox="1"/>
          <p:nvPr/>
        </p:nvSpPr>
        <p:spPr>
          <a:xfrm>
            <a:off x="533400" y="1921669"/>
            <a:ext cx="5522714" cy="765810"/>
          </a:xfrm>
          <a:prstGeom prst="rect">
            <a:avLst/>
          </a:prstGeom>
          <a:noFill/>
          <a:ln/>
        </p:spPr>
        <p:txBody>
          <a:bodyPr wrap="none" lIns="0" tIns="0" rIns="0" bIns="0" rtlCol="0" anchor="t"/>
          <a:lstStyle/>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Tell us about your business, markets, clients</a:t>
            </a:r>
            <a:endParaRPr lang="en-GB" sz="1950" dirty="0"/>
          </a:p>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and existing infrastructure.</a:t>
            </a:r>
            <a:endParaRPr lang="en-GB" sz="1950" dirty="0"/>
          </a:p>
        </p:txBody>
      </p:sp>
      <p:sp>
        <p:nvSpPr>
          <p:cNvPr id="8" name="Text 4"/>
          <p:cNvSpPr txBox="1"/>
          <p:nvPr/>
        </p:nvSpPr>
        <p:spPr>
          <a:xfrm>
            <a:off x="533400" y="2855119"/>
            <a:ext cx="5522714" cy="1508760"/>
          </a:xfrm>
          <a:prstGeom prst="rect">
            <a:avLst/>
          </a:prstGeom>
          <a:noFill/>
          <a:ln/>
        </p:spPr>
        <p:txBody>
          <a:bodyPr wrap="none" lIns="0" tIns="0" rIns="0" bIns="0" rtlCol="0" anchor="t"/>
          <a:lstStyle/>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We will demonstrate the relevant Broksoft</a:t>
            </a:r>
            <a:endParaRPr lang="en-GB" sz="1950" dirty="0"/>
          </a:p>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workflows and define the implementation</a:t>
            </a:r>
            <a:endParaRPr lang="en-GB" sz="1950" dirty="0"/>
          </a:p>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scope. Explore the documentation for a detailed</a:t>
            </a:r>
            <a:endParaRPr lang="en-GB" sz="1950" dirty="0"/>
          </a:p>
          <a:p>
            <a:pPr algn="l" indent="0" marL="0">
              <a:lnSpc>
                <a:spcPts val="2925"/>
              </a:lnSpc>
              <a:buNone/>
            </a:pPr>
            <a:r>
              <a:rPr lang="en-GB" altLang="en-US" sz="1950" u="none" dirty="0">
                <a:solidFill>
                  <a:srgbClr val="1B1B1B"/>
                </a:solidFill>
                <a:latin typeface="Broksoft Geist 400" pitchFamily="34" charset="0"/>
                <a:ea typeface="Broksoft Geist 400" pitchFamily="34" charset="-122"/>
                <a:cs typeface="Broksoft Geist 400" pitchFamily="34" charset="-120"/>
              </a:rPr>
              <a:t>view of the platform.</a:t>
            </a:r>
            <a:endParaRPr lang="en-GB" sz="1950" dirty="0"/>
          </a:p>
        </p:txBody>
      </p:sp>
      <p:sp>
        <p:nvSpPr>
          <p:cNvPr id="9" name="Shape 5"/>
          <p:cNvSpPr/>
          <p:nvPr/>
        </p:nvSpPr>
        <p:spPr>
          <a:xfrm flipV="1">
            <a:off x="3300222" y="4848927"/>
            <a:ext cx="155758" cy="155758"/>
          </a:xfrm>
          <a:prstGeom prst="line">
            <a:avLst/>
          </a:prstGeom>
          <a:noFill/>
          <a:ln w="18288">
            <a:solidFill>
              <a:srgbClr val="087568"/>
            </a:solidFill>
            <a:prstDash val="solid"/>
            <a:headEnd type="none"/>
            <a:tailEnd type="triangle"/>
          </a:ln>
        </p:spPr>
      </p:sp>
      <p:sp>
        <p:nvSpPr>
          <p:cNvPr id="10" name="Text 6">
            <a:hlinkClick r:id="rId3" tooltip=""/>
          </p:cNvPr>
          <p:cNvSpPr txBox="1"/>
          <p:nvPr/>
        </p:nvSpPr>
        <p:spPr>
          <a:xfrm>
            <a:off x="533400" y="4722019"/>
            <a:ext cx="2970312" cy="441960"/>
          </a:xfrm>
          <a:prstGeom prst="rect">
            <a:avLst/>
          </a:prstGeom>
          <a:noFill/>
          <a:ln/>
        </p:spPr>
        <p:txBody>
          <a:bodyPr wrap="none" lIns="0" tIns="0" rIns="0" bIns="0" rtlCol="0" anchor="t"/>
          <a:lstStyle/>
          <a:p>
            <a:pPr algn="l" indent="0" marL="0">
              <a:lnSpc>
                <a:spcPts val="3300"/>
              </a:lnSpc>
              <a:buNone/>
            </a:pPr>
            <a:r>
              <a:rPr lang="en-GB" altLang="en-US" sz="2400" u="none" spc="-48" kern="0" dirty="0">
                <a:solidFill>
                  <a:srgbClr val="087568"/>
                </a:solidFill>
                <a:latin typeface="Broksoft Geist 550" pitchFamily="34" charset="0"/>
                <a:ea typeface="Broksoft Geist 550" pitchFamily="34" charset="-122"/>
                <a:cs typeface="Broksoft Geist 550" pitchFamily="34" charset="-120"/>
                <a:hlinkClick r:id="rId3" invalidUrl="" action="" tgtFrame="" tooltip="" history="1" highlightClick="0" endSnd="0">
                  <a:extLst>
                    <a:ext uri="{A12FA001-AC4F-418D-AE19-62706E023703}">
                      <ahyp:hlinkClr xmlns:ahyp="http://schemas.microsoft.com/office/drawing/2018/hyperlinkcolor" val="tx"/>
                    </a:ext>
                  </a:extLst>
                </a:hlinkClick>
              </a:rPr>
              <a:t>info@broksoft.com</a:t>
            </a:r>
            <a:endParaRPr lang="en-GB" sz="2400" dirty="0"/>
          </a:p>
        </p:txBody>
      </p:sp>
      <p:sp>
        <p:nvSpPr>
          <p:cNvPr id="11" name="Shape 7"/>
          <p:cNvSpPr/>
          <p:nvPr/>
        </p:nvSpPr>
        <p:spPr>
          <a:xfrm>
            <a:off x="6856214" y="1921669"/>
            <a:ext cx="4802237" cy="2979390"/>
          </a:xfrm>
          <a:prstGeom prst="rect">
            <a:avLst/>
          </a:prstGeom>
          <a:solidFill>
            <a:srgbClr val="FFFFFF"/>
          </a:solidFill>
          <a:ln w="12700">
            <a:solidFill>
              <a:srgbClr val="333333">
                <a:alpha val="0"/>
              </a:srgbClr>
            </a:solidFill>
            <a:prstDash val="solid"/>
          </a:ln>
        </p:spPr>
      </p:sp>
      <p:sp>
        <p:nvSpPr>
          <p:cNvPr id="12" name="Shape 8"/>
          <p:cNvSpPr/>
          <p:nvPr/>
        </p:nvSpPr>
        <p:spPr>
          <a:xfrm>
            <a:off x="6856214" y="1921669"/>
            <a:ext cx="4802237" cy="0"/>
          </a:xfrm>
          <a:prstGeom prst="line">
            <a:avLst/>
          </a:prstGeom>
          <a:noFill/>
          <a:ln w="9525">
            <a:solidFill>
              <a:srgbClr val="C9E1D7"/>
            </a:solidFill>
            <a:prstDash val="solid"/>
          </a:ln>
        </p:spPr>
      </p:sp>
      <p:sp>
        <p:nvSpPr>
          <p:cNvPr id="13" name="Shape 9"/>
          <p:cNvSpPr/>
          <p:nvPr/>
        </p:nvSpPr>
        <p:spPr>
          <a:xfrm>
            <a:off x="11658451" y="1921669"/>
            <a:ext cx="0" cy="2979390"/>
          </a:xfrm>
          <a:prstGeom prst="line">
            <a:avLst/>
          </a:prstGeom>
          <a:noFill/>
          <a:ln w="9525">
            <a:solidFill>
              <a:srgbClr val="C9E1D7"/>
            </a:solidFill>
            <a:prstDash val="solid"/>
          </a:ln>
        </p:spPr>
      </p:sp>
      <p:sp>
        <p:nvSpPr>
          <p:cNvPr id="14" name="Shape 10"/>
          <p:cNvSpPr/>
          <p:nvPr/>
        </p:nvSpPr>
        <p:spPr>
          <a:xfrm>
            <a:off x="6856214" y="4901059"/>
            <a:ext cx="4802237" cy="0"/>
          </a:xfrm>
          <a:prstGeom prst="line">
            <a:avLst/>
          </a:prstGeom>
          <a:noFill/>
          <a:ln w="9525">
            <a:solidFill>
              <a:srgbClr val="C9E1D7"/>
            </a:solidFill>
            <a:prstDash val="solid"/>
          </a:ln>
        </p:spPr>
      </p:sp>
      <p:sp>
        <p:nvSpPr>
          <p:cNvPr id="15" name="Shape 11"/>
          <p:cNvSpPr/>
          <p:nvPr/>
        </p:nvSpPr>
        <p:spPr>
          <a:xfrm>
            <a:off x="6856214" y="1921669"/>
            <a:ext cx="0" cy="2979390"/>
          </a:xfrm>
          <a:prstGeom prst="line">
            <a:avLst/>
          </a:prstGeom>
          <a:noFill/>
          <a:ln w="9525">
            <a:solidFill>
              <a:srgbClr val="C9E1D7"/>
            </a:solidFill>
            <a:prstDash val="solid"/>
          </a:ln>
        </p:spPr>
      </p:sp>
      <p:pic>
        <p:nvPicPr>
          <p:cNvPr id="16" name="Image 2" descr="preencoded.png">    </p:cNvPr>
          <p:cNvPicPr>
            <a:picLocks noChangeAspect="1"/>
          </p:cNvPicPr>
          <p:nvPr/>
        </p:nvPicPr>
        <p:blipFill>
          <a:blip r:embed="rId4"/>
          <a:stretch>
            <a:fillRect/>
          </a:stretch>
        </p:blipFill>
        <p:spPr>
          <a:xfrm>
            <a:off x="7151489" y="2217325"/>
            <a:ext cx="1600200" cy="704088"/>
          </a:xfrm>
          <a:prstGeom prst="rect">
            <a:avLst/>
          </a:prstGeom>
        </p:spPr>
      </p:pic>
      <p:sp>
        <p:nvSpPr>
          <p:cNvPr id="17" name="Text 12"/>
          <p:cNvSpPr txBox="1"/>
          <p:nvPr/>
        </p:nvSpPr>
        <p:spPr>
          <a:xfrm>
            <a:off x="7151489" y="3150394"/>
            <a:ext cx="4211687" cy="344775"/>
          </a:xfrm>
          <a:prstGeom prst="rect">
            <a:avLst/>
          </a:prstGeom>
          <a:noFill/>
          <a:ln/>
        </p:spPr>
        <p:txBody>
          <a:bodyPr wrap="none" lIns="0" tIns="0" rIns="0" bIns="0" rtlCol="0" anchor="t"/>
          <a:lstStyle/>
          <a:p>
            <a:pPr algn="l" indent="0" marL="0">
              <a:lnSpc>
                <a:spcPts val="2535"/>
              </a:lnSpc>
              <a:buNone/>
            </a:pPr>
            <a:r>
              <a:rPr lang="en-GB" altLang="en-US" sz="1950" u="none" spc="-39" kern="0" dirty="0">
                <a:solidFill>
                  <a:srgbClr val="1B1B1B"/>
                </a:solidFill>
                <a:latin typeface="Broksoft Geist 550" pitchFamily="34" charset="0"/>
                <a:ea typeface="Broksoft Geist 550" pitchFamily="34" charset="-122"/>
                <a:cs typeface="Broksoft Geist 550" pitchFamily="34" charset="-120"/>
              </a:rPr>
              <a:t>Documentation</a:t>
            </a:r>
            <a:endParaRPr lang="en-GB" sz="1950" dirty="0"/>
          </a:p>
        </p:txBody>
      </p:sp>
      <p:sp>
        <p:nvSpPr>
          <p:cNvPr id="18" name="Shape 13"/>
          <p:cNvSpPr/>
          <p:nvPr/>
        </p:nvSpPr>
        <p:spPr>
          <a:xfrm flipV="1">
            <a:off x="9816584" y="3818066"/>
            <a:ext cx="118110" cy="118110"/>
          </a:xfrm>
          <a:prstGeom prst="line">
            <a:avLst/>
          </a:prstGeom>
          <a:noFill/>
          <a:ln w="13716">
            <a:solidFill>
              <a:srgbClr val="087568"/>
            </a:solidFill>
            <a:prstDash val="solid"/>
            <a:headEnd type="none"/>
            <a:tailEnd type="triangle"/>
          </a:ln>
        </p:spPr>
      </p:sp>
      <p:sp>
        <p:nvSpPr>
          <p:cNvPr id="19" name="Text 14">
            <a:hlinkClick r:id="rId5" tooltip=""/>
          </p:cNvPr>
          <p:cNvSpPr txBox="1"/>
          <p:nvPr/>
        </p:nvSpPr>
        <p:spPr>
          <a:xfrm>
            <a:off x="7151489" y="3719959"/>
            <a:ext cx="2819400" cy="346710"/>
          </a:xfrm>
          <a:prstGeom prst="rect">
            <a:avLst/>
          </a:prstGeom>
          <a:noFill/>
          <a:ln/>
        </p:spPr>
        <p:txBody>
          <a:bodyPr wrap="none" lIns="0" tIns="0" rIns="0" bIns="0" rtlCol="0" anchor="t"/>
          <a:lstStyle/>
          <a:p>
            <a:pPr algn="l" indent="0" marL="0">
              <a:lnSpc>
                <a:spcPts val="2550"/>
              </a:lnSpc>
              <a:buNone/>
            </a:pPr>
            <a:r>
              <a:rPr lang="en-GB" altLang="en-US" sz="1800" u="none" dirty="0">
                <a:solidFill>
                  <a:srgbClr val="087568"/>
                </a:solidFill>
                <a:latin typeface="Broksoft Geist 550" pitchFamily="34" charset="0"/>
                <a:ea typeface="Broksoft Geist 550" pitchFamily="34" charset="-122"/>
                <a:cs typeface="Broksoft Geist 550" pitchFamily="34" charset="-120"/>
                <a:hlinkClick r:id="rId5" invalidUrl="" action="" tgtFrame="" tooltip="" history="1" highlightClick="0" endSnd="0">
                  <a:extLst>
                    <a:ext uri="{A12FA001-AC4F-418D-AE19-62706E023703}">
                      <ahyp:hlinkClr xmlns:ahyp="http://schemas.microsoft.com/office/drawing/2018/hyperlinkcolor" val="tx"/>
                    </a:ext>
                  </a:extLst>
                </a:hlinkClick>
              </a:rPr>
              <a:t>broksoft.com/docs/en/</a:t>
            </a:r>
            <a:endParaRPr lang="en-GB" sz="1800" dirty="0"/>
          </a:p>
        </p:txBody>
      </p:sp>
      <p:sp>
        <p:nvSpPr>
          <p:cNvPr id="20" name="Text 15"/>
          <p:cNvSpPr txBox="1"/>
          <p:nvPr/>
        </p:nvSpPr>
        <p:spPr>
          <a:xfrm>
            <a:off x="7151489" y="4291459"/>
            <a:ext cx="4211687" cy="337185"/>
          </a:xfrm>
          <a:prstGeom prst="rect">
            <a:avLst/>
          </a:prstGeom>
          <a:noFill/>
          <a:ln/>
        </p:spPr>
        <p:txBody>
          <a:bodyPr wrap="none" lIns="0" tIns="0" rIns="0" bIns="0" rtlCol="0" anchor="t"/>
          <a:lstStyle/>
          <a:p>
            <a:pPr algn="l" indent="0" marL="0">
              <a:lnSpc>
                <a:spcPts val="2475"/>
              </a:lnSpc>
              <a:buNone/>
            </a:pPr>
            <a:r>
              <a:rPr lang="en-GB" altLang="en-US" sz="1650" u="none" dirty="0">
                <a:solidFill>
                  <a:srgbClr val="626864"/>
                </a:solidFill>
                <a:latin typeface="Broksoft Geist 400" pitchFamily="34" charset="0"/>
                <a:ea typeface="Broksoft Geist 400" pitchFamily="34" charset="-122"/>
                <a:cs typeface="Broksoft Geist 400" pitchFamily="34" charset="-120"/>
              </a:rPr>
              <a:t>Capabilities · Workflows · Implementation</a:t>
            </a:r>
            <a:endParaRPr lang="en-GB" sz="1650" dirty="0"/>
          </a:p>
        </p:txBody>
      </p:sp>
      <p:sp>
        <p:nvSpPr>
          <p:cNvPr id="21" name="Shape 16"/>
          <p:cNvSpPr/>
          <p:nvPr/>
        </p:nvSpPr>
        <p:spPr>
          <a:xfrm>
            <a:off x="533400" y="6296025"/>
            <a:ext cx="11125200" cy="9525"/>
          </a:xfrm>
          <a:prstGeom prst="rect">
            <a:avLst/>
          </a:prstGeom>
          <a:solidFill>
            <a:srgbClr val="E4E7E5"/>
          </a:solidFill>
          <a:ln w="12700">
            <a:solidFill>
              <a:srgbClr val="333333">
                <a:alpha val="0"/>
              </a:srgbClr>
            </a:solidFill>
            <a:prstDash val="solid"/>
          </a:ln>
        </p:spPr>
      </p:sp>
      <p:sp>
        <p:nvSpPr>
          <p:cNvPr id="22" name="Shape 17"/>
          <p:cNvSpPr/>
          <p:nvPr/>
        </p:nvSpPr>
        <p:spPr>
          <a:xfrm flipV="1">
            <a:off x="2471452" y="6481477"/>
            <a:ext cx="76772" cy="76772"/>
          </a:xfrm>
          <a:prstGeom prst="line">
            <a:avLst/>
          </a:prstGeom>
          <a:noFill/>
          <a:ln w="10160">
            <a:solidFill>
              <a:srgbClr val="087568"/>
            </a:solidFill>
            <a:prstDash val="solid"/>
            <a:headEnd type="none"/>
            <a:tailEnd type="triangle"/>
          </a:ln>
        </p:spPr>
      </p:sp>
      <p:sp>
        <p:nvSpPr>
          <p:cNvPr id="23" name="Text 18">
            <a:hlinkClick r:id="rId6" tooltip=""/>
          </p:cNvPr>
          <p:cNvSpPr txBox="1"/>
          <p:nvPr/>
        </p:nvSpPr>
        <p:spPr>
          <a:xfrm>
            <a:off x="533400" y="6410325"/>
            <a:ext cx="203835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087568"/>
                </a:solidFill>
                <a:latin typeface="Broksoft Geist 400" pitchFamily="34" charset="0"/>
                <a:ea typeface="Broksoft Geist 400" pitchFamily="34" charset="-122"/>
                <a:cs typeface="Broksoft Geist 400" pitchFamily="34" charset="-120"/>
                <a:hlinkClick r:id="rId6" invalidUrl="" action="" tgtFrame="" tooltip="" history="1" highlightClick="0" endSnd="0">
                  <a:extLst>
                    <a:ext uri="{A12FA001-AC4F-418D-AE19-62706E023703}">
                      <ahyp:hlinkClr xmlns:ahyp="http://schemas.microsoft.com/office/drawing/2018/hyperlinkcolor" val="tx"/>
                    </a:ext>
                  </a:extLst>
                </a:hlinkClick>
              </a:rPr>
              <a:t>Explore the documentation</a:t>
            </a:r>
            <a:endParaRPr lang="en-GB" sz="1200" dirty="0"/>
          </a:p>
        </p:txBody>
      </p:sp>
      <p:sp>
        <p:nvSpPr>
          <p:cNvPr id="24" name="Text 19"/>
          <p:cNvSpPr txBox="1"/>
          <p:nvPr/>
        </p:nvSpPr>
        <p:spPr>
          <a:xfrm>
            <a:off x="11125200" y="6410325"/>
            <a:ext cx="533400" cy="251460"/>
          </a:xfrm>
          <a:prstGeom prst="rect">
            <a:avLst/>
          </a:prstGeom>
          <a:noFill/>
          <a:ln/>
        </p:spPr>
        <p:txBody>
          <a:bodyPr wrap="none" lIns="0" tIns="0" rIns="0" bIns="0" rtlCol="0" anchor="t"/>
          <a:lstStyle/>
          <a:p>
            <a:pPr algn="l" indent="0" marL="0">
              <a:lnSpc>
                <a:spcPts val="1800"/>
              </a:lnSpc>
              <a:buNone/>
            </a:pPr>
            <a:r>
              <a:rPr lang="en-GB" altLang="en-US" sz="1200" u="none" dirty="0">
                <a:solidFill>
                  <a:srgbClr val="626864"/>
                </a:solidFill>
                <a:latin typeface="Broksoft Geist 400" pitchFamily="34" charset="0"/>
                <a:ea typeface="Broksoft Geist 400" pitchFamily="34" charset="-122"/>
                <a:cs typeface="Broksoft Geist 400" pitchFamily="34" charset="-120"/>
              </a:rPr>
              <a:t>14 / 14</a:t>
            </a:r>
            <a:endParaRPr lang="en-GB"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Broksoft Geist 400"/>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Broksoft Geist 400"/>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Broksoft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Broksoft — Brokerage platform overview</dc:title>
  <dc:subject>Brokerage platform overview</dc:subject>
  <dc:creator>Broksoft</dc:creator>
  <cp:lastModifiedBy>Broksoft</cp:lastModifiedBy>
  <cp:revision>1</cp:revision>
  <dcterms:created xsi:type="dcterms:W3CDTF">1980-01-01T00:00:00Z</dcterms:created>
  <dcterms:modified xsi:type="dcterms:W3CDTF">1980-01-01T00:00:00Z</dcterms:modified>
</cp:coreProperties>
</file>